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61" r:id="rId6"/>
    <p:sldId id="260" r:id="rId7"/>
    <p:sldId id="258" r:id="rId8"/>
    <p:sldId id="257" r:id="rId9"/>
    <p:sldId id="259" r:id="rId10"/>
    <p:sldId id="262" r:id="rId11"/>
    <p:sldId id="264" r:id="rId12"/>
    <p:sldId id="265" r:id="rId13"/>
    <p:sldId id="266" r:id="rId14"/>
    <p:sldId id="267" r:id="rId15"/>
    <p:sldId id="269" r:id="rId16"/>
  </p:sldIdLst>
  <p:sldSz cx="12192000" cy="685800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1E7B"/>
    <a:srgbClr val="C1D7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58F78E-963C-41AE-A56C-846399E3E72D}" v="34" dt="2023-02-25T08:21:33.9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3" autoAdjust="0"/>
    <p:restoredTop sz="94660"/>
  </p:normalViewPr>
  <p:slideViewPr>
    <p:cSldViewPr snapToGrid="0">
      <p:cViewPr varScale="1">
        <p:scale>
          <a:sx n="114" d="100"/>
          <a:sy n="114" d="100"/>
        </p:scale>
        <p:origin x="187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02-20T14:11:21.040"/>
    </inkml:context>
    <inkml:brush xml:id="br0">
      <inkml:brushProperty name="width" value="0.35" units="cm"/>
      <inkml:brushProperty name="height" value="0.35" units="cm"/>
      <inkml:brushProperty name="color" value="#E71224"/>
      <inkml:brushProperty name="ignorePressure" value="1"/>
    </inkml:brush>
  </inkml:definitions>
  <inkml:trace contextRef="#ctx0" brushRef="#br0">5130 0,'-7'1,"0"1,0-1,0 2,0-1,0 1,0 0,-4 2,-5 3,-102 47,-16 18,-64 31,-326 116,112-52,339-132,-57 40,49-27,-35 18,-407 248,460-271,2 3,1 3,3 3,-39 48,13-4,5 4,-36 63,34-28,5 3,-32 91,19-40,66-136,2 0,2 2,-7 47,5-24,6-28,2 0,2 2,0 28,8-63,0 0,-2 1,0-1,-1-1,-1 1,-5 10,-10 18,-18 29,17-36,2 1,-9 30,24-56,0 0,-1-1,0 1,-1-1,0 0,-3 1,1-2</inkml:trace>
  <inkml:trace contextRef="#ctx0" brushRef="#br0" timeOffset="969.996">1 433,'262'7,"-1"11,0 13,87 30,191 67,-371-78,-2 9,21 18,-135-53,-2 2,0 2,-2 3,0 1,35 35,175 169,61 53,225 154,-57-47,64 48,17-36,-450-331,41 27,71 65,-177-120,-21-13</inkml:trace>
</inkml:ink>
</file>

<file path=ppt/media/hdphoto1.wdp>
</file>

<file path=ppt/media/image1.png>
</file>

<file path=ppt/media/image10.png>
</file>

<file path=ppt/media/image11.jpeg>
</file>

<file path=ppt/media/image12.jpeg>
</file>

<file path=ppt/media/image13.png>
</file>

<file path=ppt/media/image14.jpg>
</file>

<file path=ppt/media/image15.png>
</file>

<file path=ppt/media/image16.jpeg>
</file>

<file path=ppt/media/image17.jpeg>
</file>

<file path=ppt/media/image18.png>
</file>

<file path=ppt/media/image19.png>
</file>

<file path=ppt/media/image2.jp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jpeg>
</file>

<file path=ppt/media/image4.png>
</file>

<file path=ppt/media/image40.jpeg>
</file>

<file path=ppt/media/image5.jpeg>
</file>

<file path=ppt/media/image6.jpeg>
</file>

<file path=ppt/media/image7.jpeg>
</file>

<file path=ppt/media/image8.png>
</file>

<file path=ppt/media/image9.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0055A-14D6-47D8-AD30-118F3557A1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FA4D43D2-4E83-4A62-86CD-0456CA1F34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48FB38C-AD32-4C37-9813-F739780C5B5E}"/>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5" name="Footer Placeholder 4">
            <a:extLst>
              <a:ext uri="{FF2B5EF4-FFF2-40B4-BE49-F238E27FC236}">
                <a16:creationId xmlns:a16="http://schemas.microsoft.com/office/drawing/2014/main" id="{F24D16F9-850C-49FB-87EA-1B74BEA08E1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960E0A-7E32-4BA7-8E97-180257DBFD94}"/>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3674048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11D10-EE70-4F21-9988-F61DDB17D73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F0770AA-2C02-4E43-8929-CD7336AB74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5D6C2A-5211-466C-95DA-D205367DD6BB}"/>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5" name="Footer Placeholder 4">
            <a:extLst>
              <a:ext uri="{FF2B5EF4-FFF2-40B4-BE49-F238E27FC236}">
                <a16:creationId xmlns:a16="http://schemas.microsoft.com/office/drawing/2014/main" id="{19A052A0-0D5A-4068-AA30-D7FF5B635C6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D5A8C80-6541-4707-8F1F-95C3B6519AF1}"/>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1073560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5D584B-1FD4-4EAF-B541-711C74580FC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F946037-2EC6-48F2-A8D1-2523840DFA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2E7F186-5568-4B01-8C8B-ACB3C42C197D}"/>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5" name="Footer Placeholder 4">
            <a:extLst>
              <a:ext uri="{FF2B5EF4-FFF2-40B4-BE49-F238E27FC236}">
                <a16:creationId xmlns:a16="http://schemas.microsoft.com/office/drawing/2014/main" id="{3AD6914A-F7A5-449F-92D1-11796F08C4F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BECD38-0B4F-43FB-A5A5-05C1FC8E6386}"/>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3154521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CB2C5-3E0F-449D-BEA4-0F13FA6C4B8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CCC3E66-F24E-40E4-8792-37108A005A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1C7BC7E-3923-4BA8-A8ED-C859A3A9FB84}"/>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5" name="Footer Placeholder 4">
            <a:extLst>
              <a:ext uri="{FF2B5EF4-FFF2-40B4-BE49-F238E27FC236}">
                <a16:creationId xmlns:a16="http://schemas.microsoft.com/office/drawing/2014/main" id="{AF47CF75-379D-44AD-9CC4-29F8B2C71AA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8BFE62F-4A69-4A40-AD72-B6D6C6FA0E3D}"/>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341634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C0171-80DB-4FA1-8D13-D6C4E977D8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A82CF06-1C8C-46FD-8BA7-4B060E635F2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792956-6F2D-42A1-AD65-6DA630133E03}"/>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5" name="Footer Placeholder 4">
            <a:extLst>
              <a:ext uri="{FF2B5EF4-FFF2-40B4-BE49-F238E27FC236}">
                <a16:creationId xmlns:a16="http://schemas.microsoft.com/office/drawing/2014/main" id="{7D1E948E-A970-45AF-95BB-81A9F08DD09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2F20015-1AA3-41DC-933A-2277C9608E38}"/>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3613055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0448A-D479-42F3-8C30-EFC78E7A915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F3A8B4B-5911-4566-B67C-9AF228F29C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F1E3A41-7D67-437D-8EC0-B582FB99982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EC4DEB1-1ACC-48A3-910F-B22AE6D69F6D}"/>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6" name="Footer Placeholder 5">
            <a:extLst>
              <a:ext uri="{FF2B5EF4-FFF2-40B4-BE49-F238E27FC236}">
                <a16:creationId xmlns:a16="http://schemas.microsoft.com/office/drawing/2014/main" id="{64D53DD7-80A9-4848-9522-E918023702C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787B10A-5B96-4956-B5F2-92E252B55E96}"/>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2499302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4783E-C501-4531-A344-9E25D271AC6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0473AE4-A305-473C-B066-F00ED35E13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AB47E5-CD2D-40D9-9042-10DE2DBE560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F9D0183-E377-4225-B663-298D67CE1D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3E0984-17DA-4909-8F75-479F3CC296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5511E84-3910-4DE4-8C6D-E87CDA8BC7A4}"/>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8" name="Footer Placeholder 7">
            <a:extLst>
              <a:ext uri="{FF2B5EF4-FFF2-40B4-BE49-F238E27FC236}">
                <a16:creationId xmlns:a16="http://schemas.microsoft.com/office/drawing/2014/main" id="{2DD5D531-F137-49DA-9E00-5DB5E6E49C7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32E61800-4997-45A7-B397-D8A636B9CDC8}"/>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1523880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858C4-C7E9-4A5F-ADAC-ACD52ED2C79F}"/>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C791392D-D38A-4970-B151-2AF56C8B1AD9}"/>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4" name="Footer Placeholder 3">
            <a:extLst>
              <a:ext uri="{FF2B5EF4-FFF2-40B4-BE49-F238E27FC236}">
                <a16:creationId xmlns:a16="http://schemas.microsoft.com/office/drawing/2014/main" id="{6775BCC4-36E5-48E1-BD2D-7A656EF9EE1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037580C-651C-4938-9E32-C8198A5C763E}"/>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376624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97AD2C-0AA5-4873-B643-2018AC904596}"/>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3" name="Footer Placeholder 2">
            <a:extLst>
              <a:ext uri="{FF2B5EF4-FFF2-40B4-BE49-F238E27FC236}">
                <a16:creationId xmlns:a16="http://schemas.microsoft.com/office/drawing/2014/main" id="{3CB533B8-B76D-430E-90DA-9D836B43C60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10B15FF0-570A-46A1-B1A7-F4462570296F}"/>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3457620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EEE55-7E7A-49AD-90D8-CCDF6AFB71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B0DD0C3-AF6A-4782-A8CB-0CDA17B9F6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EC46A4D0-907D-4F79-B5E8-0F18C030D8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998018-C766-4786-9A81-7BED158D6FAA}"/>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6" name="Footer Placeholder 5">
            <a:extLst>
              <a:ext uri="{FF2B5EF4-FFF2-40B4-BE49-F238E27FC236}">
                <a16:creationId xmlns:a16="http://schemas.microsoft.com/office/drawing/2014/main" id="{2D378378-E41C-470D-B573-E75394A8ED5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7E682A9-90F4-4E7B-88CE-28A2D3C558D1}"/>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658079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3AAC1-B7AC-4CA2-B94A-5A8852A2CB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BE96672-6E8A-4D92-A760-7977E800C1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8DD5046-46D8-496E-9146-95111D35F8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08C9D8-BE7C-4DD3-B78E-B6AEC54A7294}"/>
              </a:ext>
            </a:extLst>
          </p:cNvPr>
          <p:cNvSpPr>
            <a:spLocks noGrp="1"/>
          </p:cNvSpPr>
          <p:nvPr>
            <p:ph type="dt" sz="half" idx="10"/>
          </p:nvPr>
        </p:nvSpPr>
        <p:spPr/>
        <p:txBody>
          <a:bodyPr/>
          <a:lstStyle/>
          <a:p>
            <a:fld id="{7E4E6823-18A3-4810-99C9-F4A98197E57E}" type="datetimeFigureOut">
              <a:rPr lang="en-GB" smtClean="0"/>
              <a:t>24/02/2023</a:t>
            </a:fld>
            <a:endParaRPr lang="en-GB"/>
          </a:p>
        </p:txBody>
      </p:sp>
      <p:sp>
        <p:nvSpPr>
          <p:cNvPr id="6" name="Footer Placeholder 5">
            <a:extLst>
              <a:ext uri="{FF2B5EF4-FFF2-40B4-BE49-F238E27FC236}">
                <a16:creationId xmlns:a16="http://schemas.microsoft.com/office/drawing/2014/main" id="{0A2B8497-4FF5-43B0-823C-E8A678433D7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EDD729C-2C9C-4299-B397-9A6B0544B1D0}"/>
              </a:ext>
            </a:extLst>
          </p:cNvPr>
          <p:cNvSpPr>
            <a:spLocks noGrp="1"/>
          </p:cNvSpPr>
          <p:nvPr>
            <p:ph type="sldNum" sz="quarter" idx="12"/>
          </p:nvPr>
        </p:nvSpPr>
        <p:spPr/>
        <p:txBody>
          <a:bodyPr/>
          <a:lstStyle/>
          <a:p>
            <a:fld id="{86097EC8-0815-4EF5-B406-7F41272490C7}" type="slidenum">
              <a:rPr lang="en-GB" smtClean="0"/>
              <a:t>‹#›</a:t>
            </a:fld>
            <a:endParaRPr lang="en-GB"/>
          </a:p>
        </p:txBody>
      </p:sp>
    </p:spTree>
    <p:extLst>
      <p:ext uri="{BB962C8B-B14F-4D97-AF65-F5344CB8AC3E}">
        <p14:creationId xmlns:p14="http://schemas.microsoft.com/office/powerpoint/2010/main" val="3284834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729B22-A57E-4FCE-AA49-8ABC71540D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0D1733-9154-45BB-95B8-03B83E1E49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A35AC60-655D-4D0D-8625-DE07E38F3F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4E6823-18A3-4810-99C9-F4A98197E57E}" type="datetimeFigureOut">
              <a:rPr lang="en-GB" smtClean="0"/>
              <a:t>24/02/2023</a:t>
            </a:fld>
            <a:endParaRPr lang="en-GB"/>
          </a:p>
        </p:txBody>
      </p:sp>
      <p:sp>
        <p:nvSpPr>
          <p:cNvPr id="5" name="Footer Placeholder 4">
            <a:extLst>
              <a:ext uri="{FF2B5EF4-FFF2-40B4-BE49-F238E27FC236}">
                <a16:creationId xmlns:a16="http://schemas.microsoft.com/office/drawing/2014/main" id="{D00EC8AA-6783-4CBE-B171-53D84945EB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4FAC6A9-8D43-4383-AFDA-EAE9BD4314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097EC8-0815-4EF5-B406-7F41272490C7}" type="slidenum">
              <a:rPr lang="en-GB" smtClean="0"/>
              <a:t>‹#›</a:t>
            </a:fld>
            <a:endParaRPr lang="en-GB"/>
          </a:p>
        </p:txBody>
      </p:sp>
    </p:spTree>
    <p:extLst>
      <p:ext uri="{BB962C8B-B14F-4D97-AF65-F5344CB8AC3E}">
        <p14:creationId xmlns:p14="http://schemas.microsoft.com/office/powerpoint/2010/main" val="23550536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jpeg"/><Relationship Id="rId1" Type="http://schemas.openxmlformats.org/officeDocument/2006/relationships/slideLayout" Target="../slideLayouts/slideLayout2.xml"/><Relationship Id="rId4" Type="http://schemas.openxmlformats.org/officeDocument/2006/relationships/image" Target="../media/image40.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3" Type="http://schemas.openxmlformats.org/officeDocument/2006/relationships/image" Target="../media/image5.jpeg"/><Relationship Id="rId18" Type="http://schemas.openxmlformats.org/officeDocument/2006/relationships/image" Target="../media/image10.png"/><Relationship Id="rId3" Type="http://schemas.openxmlformats.org/officeDocument/2006/relationships/image" Target="../media/image2.jpg"/><Relationship Id="rId21" Type="http://schemas.openxmlformats.org/officeDocument/2006/relationships/image" Target="../media/image13.png"/><Relationship Id="rId12" Type="http://schemas.openxmlformats.org/officeDocument/2006/relationships/image" Target="../media/image4.png"/><Relationship Id="rId17" Type="http://schemas.openxmlformats.org/officeDocument/2006/relationships/image" Target="../media/image9.jpeg"/><Relationship Id="rId2" Type="http://schemas.openxmlformats.org/officeDocument/2006/relationships/image" Target="../media/image1.png"/><Relationship Id="rId16" Type="http://schemas.openxmlformats.org/officeDocument/2006/relationships/image" Target="../media/image8.png"/><Relationship Id="rId20" Type="http://schemas.openxmlformats.org/officeDocument/2006/relationships/image" Target="../media/image12.jpeg"/><Relationship Id="rId1" Type="http://schemas.openxmlformats.org/officeDocument/2006/relationships/slideLayout" Target="../slideLayouts/slideLayout2.xml"/><Relationship Id="rId11" Type="http://schemas.openxmlformats.org/officeDocument/2006/relationships/image" Target="../media/image9.png"/><Relationship Id="rId5" Type="http://schemas.openxmlformats.org/officeDocument/2006/relationships/customXml" Target="../ink/ink1.xml"/><Relationship Id="rId15" Type="http://schemas.openxmlformats.org/officeDocument/2006/relationships/image" Target="../media/image7.jpeg"/><Relationship Id="rId19" Type="http://schemas.openxmlformats.org/officeDocument/2006/relationships/image" Target="../media/image11.jpeg"/><Relationship Id="rId4" Type="http://schemas.openxmlformats.org/officeDocument/2006/relationships/image" Target="../media/image3.png"/><Relationship Id="rId14" Type="http://schemas.openxmlformats.org/officeDocument/2006/relationships/image" Target="../media/image6.jpeg"/></Relationships>
</file>

<file path=ppt/slides/_rels/slide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8" Type="http://schemas.openxmlformats.org/officeDocument/2006/relationships/image" Target="../media/image25.jpg"/><Relationship Id="rId3" Type="http://schemas.openxmlformats.org/officeDocument/2006/relationships/image" Target="../media/image20.jpg"/><Relationship Id="rId7" Type="http://schemas.openxmlformats.org/officeDocument/2006/relationships/image" Target="../media/image24.jpg"/><Relationship Id="rId2"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23.jpg"/><Relationship Id="rId5" Type="http://schemas.openxmlformats.org/officeDocument/2006/relationships/image" Target="../media/image22.jpg"/><Relationship Id="rId4" Type="http://schemas.openxmlformats.org/officeDocument/2006/relationships/image" Target="../media/image21.jpg"/></Relationships>
</file>

<file path=ppt/slides/_rels/slide7.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png"/><Relationship Id="rId3" Type="http://schemas.openxmlformats.org/officeDocument/2006/relationships/image" Target="../media/image26.png"/><Relationship Id="rId7" Type="http://schemas.openxmlformats.org/officeDocument/2006/relationships/image" Target="../media/image30.png"/><Relationship Id="rId12" Type="http://schemas.openxmlformats.org/officeDocument/2006/relationships/image" Target="../media/image35.png"/><Relationship Id="rId2" Type="http://schemas.openxmlformats.org/officeDocument/2006/relationships/image" Target="../media/image14.jpg"/><Relationship Id="rId1" Type="http://schemas.openxmlformats.org/officeDocument/2006/relationships/slideLayout" Target="../slideLayouts/slideLayout1.xml"/><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 Id="rId1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1D72D"/>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27995-B4B2-4919-95E5-A94B7EFC0D28}"/>
              </a:ext>
            </a:extLst>
          </p:cNvPr>
          <p:cNvSpPr>
            <a:spLocks noGrp="1"/>
          </p:cNvSpPr>
          <p:nvPr>
            <p:ph type="ctrTitle"/>
          </p:nvPr>
        </p:nvSpPr>
        <p:spPr>
          <a:xfrm>
            <a:off x="1524000" y="2235200"/>
            <a:ext cx="9144000" cy="2387600"/>
          </a:xfrm>
        </p:spPr>
        <p:txBody>
          <a:bodyPr>
            <a:normAutofit/>
          </a:bodyPr>
          <a:lstStyle/>
          <a:p>
            <a:r>
              <a:rPr lang="en-GB" sz="16600" b="1" dirty="0"/>
              <a:t>Hello</a:t>
            </a:r>
            <a:endParaRPr lang="en-GB" sz="13800" b="1" dirty="0"/>
          </a:p>
        </p:txBody>
      </p:sp>
    </p:spTree>
    <p:extLst>
      <p:ext uri="{BB962C8B-B14F-4D97-AF65-F5344CB8AC3E}">
        <p14:creationId xmlns:p14="http://schemas.microsoft.com/office/powerpoint/2010/main" val="3641677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Plans are in motion to electrify giant North Sea oil &amp; gas field with  floating wind farm - Offshore Energy">
            <a:extLst>
              <a:ext uri="{FF2B5EF4-FFF2-40B4-BE49-F238E27FC236}">
                <a16:creationId xmlns:a16="http://schemas.microsoft.com/office/drawing/2014/main" id="{97264420-E896-4A39-9F65-7729D87BCC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0400" y="1825625"/>
            <a:ext cx="5324801" cy="380405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57EB922-AE57-4B33-A272-D08B0167C5B8}"/>
              </a:ext>
            </a:extLst>
          </p:cNvPr>
          <p:cNvSpPr>
            <a:spLocks noGrp="1"/>
          </p:cNvSpPr>
          <p:nvPr>
            <p:ph type="title"/>
          </p:nvPr>
        </p:nvSpPr>
        <p:spPr>
          <a:xfrm>
            <a:off x="838200" y="365125"/>
            <a:ext cx="10515600" cy="1325563"/>
          </a:xfrm>
        </p:spPr>
        <p:txBody>
          <a:bodyPr/>
          <a:lstStyle/>
          <a:p>
            <a:r>
              <a:rPr lang="en-GB" dirty="0"/>
              <a:t>Vessel Emissions Calculator – The Scenario</a:t>
            </a:r>
          </a:p>
        </p:txBody>
      </p:sp>
      <p:sp>
        <p:nvSpPr>
          <p:cNvPr id="3" name="Content Placeholder 2">
            <a:extLst>
              <a:ext uri="{FF2B5EF4-FFF2-40B4-BE49-F238E27FC236}">
                <a16:creationId xmlns:a16="http://schemas.microsoft.com/office/drawing/2014/main" id="{60695D7C-9258-4E9D-AB49-4DEFAB1098EE}"/>
              </a:ext>
            </a:extLst>
          </p:cNvPr>
          <p:cNvSpPr>
            <a:spLocks noGrp="1"/>
          </p:cNvSpPr>
          <p:nvPr>
            <p:ph idx="1"/>
          </p:nvPr>
        </p:nvSpPr>
        <p:spPr>
          <a:xfrm>
            <a:off x="838200" y="1825625"/>
            <a:ext cx="3305961" cy="4351338"/>
          </a:xfrm>
        </p:spPr>
        <p:txBody>
          <a:bodyPr>
            <a:normAutofit fontScale="77500" lnSpcReduction="20000"/>
          </a:bodyPr>
          <a:lstStyle/>
          <a:p>
            <a:pPr marL="0" indent="0">
              <a:buNone/>
            </a:pPr>
            <a:r>
              <a:rPr lang="en-GB" dirty="0"/>
              <a:t>The scenario</a:t>
            </a:r>
          </a:p>
          <a:p>
            <a:r>
              <a:rPr lang="en-GB" dirty="0"/>
              <a:t>Vessel depart ports such as Aberdeen, Peterhead or Montrose.</a:t>
            </a:r>
          </a:p>
          <a:p>
            <a:r>
              <a:rPr lang="en-GB" dirty="0"/>
              <a:t>They take cargo (liquids &amp; containers) to multiple locations in a single journey. </a:t>
            </a:r>
          </a:p>
          <a:p>
            <a:r>
              <a:rPr lang="en-GB" dirty="0"/>
              <a:t>Each location can be a unique client</a:t>
            </a:r>
          </a:p>
          <a:p>
            <a:r>
              <a:rPr lang="en-GB" dirty="0"/>
              <a:t>Each client needs data on the emissions these operations generates – can we calculate this?</a:t>
            </a:r>
          </a:p>
        </p:txBody>
      </p:sp>
      <p:pic>
        <p:nvPicPr>
          <p:cNvPr id="1026" name="Picture 2" descr="Platform Supply">
            <a:extLst>
              <a:ext uri="{FF2B5EF4-FFF2-40B4-BE49-F238E27FC236}">
                <a16:creationId xmlns:a16="http://schemas.microsoft.com/office/drawing/2014/main" id="{68ABB09D-48E5-4818-9A1F-A2B4B4E996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4027" y="3642797"/>
            <a:ext cx="3196884" cy="191813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latform Supply Vessel, PSV Vessel, Offshore Support Vessel - Marine  Engineering Galati (MEGA)">
            <a:extLst>
              <a:ext uri="{FF2B5EF4-FFF2-40B4-BE49-F238E27FC236}">
                <a16:creationId xmlns:a16="http://schemas.microsoft.com/office/drawing/2014/main" id="{4BA90B14-399B-41C2-A067-176C4CADD5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4028" y="1850838"/>
            <a:ext cx="3196884" cy="179767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32FF482-3637-4E7C-B16B-49244B3E6DF6}"/>
              </a:ext>
            </a:extLst>
          </p:cNvPr>
          <p:cNvSpPr txBox="1"/>
          <p:nvPr/>
        </p:nvSpPr>
        <p:spPr>
          <a:xfrm>
            <a:off x="4244131" y="5729681"/>
            <a:ext cx="4049896" cy="369332"/>
          </a:xfrm>
          <a:prstGeom prst="rect">
            <a:avLst/>
          </a:prstGeom>
          <a:noFill/>
        </p:spPr>
        <p:txBody>
          <a:bodyPr wrap="square" rtlCol="0">
            <a:spAutoFit/>
          </a:bodyPr>
          <a:lstStyle/>
          <a:p>
            <a:r>
              <a:rPr lang="en-GB" dirty="0"/>
              <a:t>Wind and O&amp;G Assets off N.E. Scotland</a:t>
            </a:r>
          </a:p>
        </p:txBody>
      </p:sp>
      <p:sp>
        <p:nvSpPr>
          <p:cNvPr id="11" name="TextBox 10">
            <a:extLst>
              <a:ext uri="{FF2B5EF4-FFF2-40B4-BE49-F238E27FC236}">
                <a16:creationId xmlns:a16="http://schemas.microsoft.com/office/drawing/2014/main" id="{BB32D9F8-8C53-48D2-B785-83E680D463AE}"/>
              </a:ext>
            </a:extLst>
          </p:cNvPr>
          <p:cNvSpPr txBox="1"/>
          <p:nvPr/>
        </p:nvSpPr>
        <p:spPr>
          <a:xfrm>
            <a:off x="8294027" y="5729681"/>
            <a:ext cx="3196884" cy="369332"/>
          </a:xfrm>
          <a:prstGeom prst="rect">
            <a:avLst/>
          </a:prstGeom>
          <a:noFill/>
        </p:spPr>
        <p:txBody>
          <a:bodyPr wrap="square" rtlCol="0">
            <a:spAutoFit/>
          </a:bodyPr>
          <a:lstStyle/>
          <a:p>
            <a:r>
              <a:rPr lang="en-GB" dirty="0"/>
              <a:t>PSV (Platform Supply Vessels)</a:t>
            </a:r>
          </a:p>
        </p:txBody>
      </p:sp>
    </p:spTree>
    <p:extLst>
      <p:ext uri="{BB962C8B-B14F-4D97-AF65-F5344CB8AC3E}">
        <p14:creationId xmlns:p14="http://schemas.microsoft.com/office/powerpoint/2010/main" val="575501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14CCA-FAD5-4F85-A478-6F9E833CFA23}"/>
              </a:ext>
            </a:extLst>
          </p:cNvPr>
          <p:cNvSpPr>
            <a:spLocks noGrp="1"/>
          </p:cNvSpPr>
          <p:nvPr>
            <p:ph type="title"/>
          </p:nvPr>
        </p:nvSpPr>
        <p:spPr/>
        <p:txBody>
          <a:bodyPr/>
          <a:lstStyle/>
          <a:p>
            <a:r>
              <a:rPr lang="en-GB" dirty="0"/>
              <a:t>Vessel Emissions Calculator – The Variables</a:t>
            </a:r>
          </a:p>
        </p:txBody>
      </p:sp>
      <p:sp>
        <p:nvSpPr>
          <p:cNvPr id="3" name="Content Placeholder 2">
            <a:extLst>
              <a:ext uri="{FF2B5EF4-FFF2-40B4-BE49-F238E27FC236}">
                <a16:creationId xmlns:a16="http://schemas.microsoft.com/office/drawing/2014/main" id="{C0CFA9CD-54BF-47C1-ACF2-626BDAFBE08C}"/>
              </a:ext>
            </a:extLst>
          </p:cNvPr>
          <p:cNvSpPr>
            <a:spLocks noGrp="1"/>
          </p:cNvSpPr>
          <p:nvPr>
            <p:ph idx="1"/>
          </p:nvPr>
        </p:nvSpPr>
        <p:spPr/>
        <p:txBody>
          <a:bodyPr>
            <a:normAutofit fontScale="70000" lnSpcReduction="20000"/>
          </a:bodyPr>
          <a:lstStyle/>
          <a:p>
            <a:r>
              <a:rPr lang="en-GB" dirty="0"/>
              <a:t>Vessel type – PSV (Platform Supply Vessel), the logistics asset for offshore operations</a:t>
            </a:r>
          </a:p>
          <a:p>
            <a:pPr lvl="1"/>
            <a:r>
              <a:rPr lang="en-GB" dirty="0"/>
              <a:t>Assume Diesel for fuel consumption, energy efficiency and emissions</a:t>
            </a:r>
          </a:p>
          <a:p>
            <a:r>
              <a:rPr lang="en-GB" dirty="0"/>
              <a:t>Journey distance</a:t>
            </a:r>
          </a:p>
          <a:p>
            <a:pPr lvl="1"/>
            <a:r>
              <a:rPr lang="en-GB" dirty="0"/>
              <a:t>From any port to multiple offshore locations; I don’t think google maps does marine journey’s</a:t>
            </a:r>
          </a:p>
          <a:p>
            <a:r>
              <a:rPr lang="en-GB" dirty="0"/>
              <a:t>Number of locations offshore visited in each journey</a:t>
            </a:r>
          </a:p>
          <a:p>
            <a:r>
              <a:rPr lang="en-GB" dirty="0"/>
              <a:t>Number of clients served e.g. 6 locations can be 3 clients</a:t>
            </a:r>
          </a:p>
          <a:p>
            <a:r>
              <a:rPr lang="en-GB" dirty="0"/>
              <a:t>Cargo volume / load</a:t>
            </a:r>
          </a:p>
          <a:p>
            <a:pPr lvl="1"/>
            <a:r>
              <a:rPr lang="en-GB" dirty="0"/>
              <a:t>This will correlate to vessel emissions e.g. fully loaded takes longer</a:t>
            </a:r>
          </a:p>
          <a:p>
            <a:pPr lvl="1"/>
            <a:r>
              <a:rPr lang="en-GB" dirty="0"/>
              <a:t>Multiple locations takes longer to service</a:t>
            </a:r>
          </a:p>
          <a:p>
            <a:r>
              <a:rPr lang="en-GB" dirty="0"/>
              <a:t>PSV journeys</a:t>
            </a:r>
          </a:p>
          <a:p>
            <a:pPr lvl="1"/>
            <a:r>
              <a:rPr lang="en-GB" dirty="0"/>
              <a:t>Delivering cargo &amp; Collecting cargo to return to port or to move between offshore locations</a:t>
            </a:r>
          </a:p>
          <a:p>
            <a:pPr lvl="1"/>
            <a:r>
              <a:rPr lang="en-GB" dirty="0"/>
              <a:t>Unlike an Amazon delivery van which leaves depot full and returns empty; PSV cargo load will vary through the journey, and can go from full to empty to full to half full on its return to port</a:t>
            </a:r>
          </a:p>
          <a:p>
            <a:r>
              <a:rPr lang="en-GB" dirty="0"/>
              <a:t>Weather conditions</a:t>
            </a:r>
          </a:p>
          <a:p>
            <a:pPr lvl="1"/>
            <a:r>
              <a:rPr lang="en-GB" dirty="0"/>
              <a:t>Accessing met ocean data and forecasts; impacts vessel speed and therefore emissions</a:t>
            </a:r>
          </a:p>
        </p:txBody>
      </p:sp>
    </p:spTree>
    <p:extLst>
      <p:ext uri="{BB962C8B-B14F-4D97-AF65-F5344CB8AC3E}">
        <p14:creationId xmlns:p14="http://schemas.microsoft.com/office/powerpoint/2010/main" val="33643606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14CCA-FAD5-4F85-A478-6F9E833CFA23}"/>
              </a:ext>
            </a:extLst>
          </p:cNvPr>
          <p:cNvSpPr>
            <a:spLocks noGrp="1"/>
          </p:cNvSpPr>
          <p:nvPr>
            <p:ph type="title"/>
          </p:nvPr>
        </p:nvSpPr>
        <p:spPr/>
        <p:txBody>
          <a:bodyPr/>
          <a:lstStyle/>
          <a:p>
            <a:r>
              <a:rPr lang="en-GB" dirty="0"/>
              <a:t>Vessel Emissions Calculator – The Goal</a:t>
            </a:r>
          </a:p>
        </p:txBody>
      </p:sp>
      <p:sp>
        <p:nvSpPr>
          <p:cNvPr id="3" name="Content Placeholder 2">
            <a:extLst>
              <a:ext uri="{FF2B5EF4-FFF2-40B4-BE49-F238E27FC236}">
                <a16:creationId xmlns:a16="http://schemas.microsoft.com/office/drawing/2014/main" id="{C0CFA9CD-54BF-47C1-ACF2-626BDAFBE08C}"/>
              </a:ext>
            </a:extLst>
          </p:cNvPr>
          <p:cNvSpPr>
            <a:spLocks noGrp="1"/>
          </p:cNvSpPr>
          <p:nvPr>
            <p:ph idx="1"/>
          </p:nvPr>
        </p:nvSpPr>
        <p:spPr>
          <a:xfrm>
            <a:off x="838200" y="1825625"/>
            <a:ext cx="10515600" cy="4351338"/>
          </a:xfrm>
        </p:spPr>
        <p:txBody>
          <a:bodyPr>
            <a:normAutofit/>
          </a:bodyPr>
          <a:lstStyle/>
          <a:p>
            <a:r>
              <a:rPr lang="en-GB" dirty="0"/>
              <a:t>Can we create a route planner</a:t>
            </a:r>
          </a:p>
          <a:p>
            <a:pPr lvl="1"/>
            <a:r>
              <a:rPr lang="en-GB" dirty="0"/>
              <a:t>The most fuel efficient route, lowers fuel consumption and lowers emissions</a:t>
            </a:r>
          </a:p>
          <a:p>
            <a:r>
              <a:rPr lang="en-GB" dirty="0"/>
              <a:t>Can we create an emissions calculating tool</a:t>
            </a:r>
          </a:p>
          <a:p>
            <a:pPr lvl="1"/>
            <a:r>
              <a:rPr lang="en-GB" dirty="0"/>
              <a:t>Some of the variables may not all be possible to be incorporated; some assumptions may be applied instead</a:t>
            </a:r>
          </a:p>
          <a:p>
            <a:r>
              <a:rPr lang="en-GB" dirty="0"/>
              <a:t>Can we split out the emissions from a journey to individual clients</a:t>
            </a:r>
          </a:p>
          <a:p>
            <a:pPr lvl="1"/>
            <a:r>
              <a:rPr lang="en-GB" dirty="0"/>
              <a:t>Simple version – each journey has a single client</a:t>
            </a:r>
          </a:p>
          <a:p>
            <a:pPr lvl="1"/>
            <a:r>
              <a:rPr lang="en-GB" dirty="0"/>
              <a:t>More complex – multiple clients, varying vessel loads</a:t>
            </a:r>
          </a:p>
          <a:p>
            <a:pPr lvl="1"/>
            <a:endParaRPr lang="en-GB" dirty="0"/>
          </a:p>
        </p:txBody>
      </p:sp>
      <p:sp>
        <p:nvSpPr>
          <p:cNvPr id="4" name="TextBox 3">
            <a:extLst>
              <a:ext uri="{FF2B5EF4-FFF2-40B4-BE49-F238E27FC236}">
                <a16:creationId xmlns:a16="http://schemas.microsoft.com/office/drawing/2014/main" id="{F35C63EC-6F67-4CDC-9B4E-7292A762FD27}"/>
              </a:ext>
            </a:extLst>
          </p:cNvPr>
          <p:cNvSpPr txBox="1"/>
          <p:nvPr/>
        </p:nvSpPr>
        <p:spPr>
          <a:xfrm>
            <a:off x="779476" y="5471747"/>
            <a:ext cx="10515599" cy="923330"/>
          </a:xfrm>
          <a:prstGeom prst="rect">
            <a:avLst/>
          </a:prstGeom>
          <a:noFill/>
          <a:ln>
            <a:solidFill>
              <a:srgbClr val="00B050"/>
            </a:solidFill>
          </a:ln>
        </p:spPr>
        <p:txBody>
          <a:bodyPr wrap="square" rtlCol="0">
            <a:spAutoFit/>
          </a:bodyPr>
          <a:lstStyle/>
          <a:p>
            <a:pPr marL="285750" indent="-285750">
              <a:buFont typeface="Arial" panose="020B0604020202020204" pitchFamily="34" charset="0"/>
              <a:buChar char="•"/>
            </a:pPr>
            <a:r>
              <a:rPr lang="en-GB" i="1" dirty="0"/>
              <a:t>This is a transferrable challenge, as marine transport also applies to global shipping, with container and bulk cargo movements; air logistics and road logistics.</a:t>
            </a:r>
          </a:p>
          <a:p>
            <a:pPr marL="285750" indent="-285750">
              <a:buFont typeface="Arial" panose="020B0604020202020204" pitchFamily="34" charset="0"/>
              <a:buChar char="•"/>
            </a:pPr>
            <a:r>
              <a:rPr lang="en-GB" i="1" dirty="0"/>
              <a:t>We are reliant on the efficient movement of goods, so lower emissions benefits everyone</a:t>
            </a:r>
          </a:p>
        </p:txBody>
      </p:sp>
    </p:spTree>
    <p:extLst>
      <p:ext uri="{BB962C8B-B14F-4D97-AF65-F5344CB8AC3E}">
        <p14:creationId xmlns:p14="http://schemas.microsoft.com/office/powerpoint/2010/main" val="1177202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6B6FC77-B799-48C3-93D1-D2FDAE490B2D}"/>
              </a:ext>
            </a:extLst>
          </p:cNvPr>
          <p:cNvSpPr txBox="1">
            <a:spLocks/>
          </p:cNvSpPr>
          <p:nvPr/>
        </p:nvSpPr>
        <p:spPr>
          <a:xfrm>
            <a:off x="697524" y="571499"/>
            <a:ext cx="9144000" cy="8042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b="1" dirty="0"/>
          </a:p>
        </p:txBody>
      </p:sp>
      <p:sp>
        <p:nvSpPr>
          <p:cNvPr id="3" name="Title 1">
            <a:extLst>
              <a:ext uri="{FF2B5EF4-FFF2-40B4-BE49-F238E27FC236}">
                <a16:creationId xmlns:a16="http://schemas.microsoft.com/office/drawing/2014/main" id="{2FEF38D5-EF1B-4AB8-82DC-28F9BA764F62}"/>
              </a:ext>
            </a:extLst>
          </p:cNvPr>
          <p:cNvSpPr txBox="1">
            <a:spLocks/>
          </p:cNvSpPr>
          <p:nvPr/>
        </p:nvSpPr>
        <p:spPr>
          <a:xfrm>
            <a:off x="2669734" y="121058"/>
            <a:ext cx="9144000" cy="8042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GB" b="1" dirty="0"/>
              <a:t>Who the Heck am I?</a:t>
            </a:r>
          </a:p>
        </p:txBody>
      </p:sp>
      <p:pic>
        <p:nvPicPr>
          <p:cNvPr id="13" name="Picture 12" descr="A close up of a sign&#10;&#10;Description automatically generated">
            <a:extLst>
              <a:ext uri="{FF2B5EF4-FFF2-40B4-BE49-F238E27FC236}">
                <a16:creationId xmlns:a16="http://schemas.microsoft.com/office/drawing/2014/main" id="{0A0F27E2-8B56-4BFE-8E85-C82B9DA421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5859" y="961084"/>
            <a:ext cx="1612964" cy="1939651"/>
          </a:xfrm>
          <a:prstGeom prst="rect">
            <a:avLst/>
          </a:prstGeom>
        </p:spPr>
      </p:pic>
      <p:pic>
        <p:nvPicPr>
          <p:cNvPr id="19" name="Picture 18" descr="A close up of a piece of paper&#10;&#10;Description automatically generated">
            <a:extLst>
              <a:ext uri="{FF2B5EF4-FFF2-40B4-BE49-F238E27FC236}">
                <a16:creationId xmlns:a16="http://schemas.microsoft.com/office/drawing/2014/main" id="{C7590227-AED1-47CE-AF2E-C1895926F5E7}"/>
              </a:ext>
            </a:extLst>
          </p:cNvPr>
          <p:cNvPicPr>
            <a:picLocks noChangeAspect="1"/>
          </p:cNvPicPr>
          <p:nvPr/>
        </p:nvPicPr>
        <p:blipFill rotWithShape="1">
          <a:blip r:embed="rId3">
            <a:extLst>
              <a:ext uri="{28A0092B-C50C-407E-A947-70E740481C1C}">
                <a14:useLocalDpi xmlns:a14="http://schemas.microsoft.com/office/drawing/2010/main" val="0"/>
              </a:ext>
            </a:extLst>
          </a:blip>
          <a:srcRect l="17123" t="31273" r="16166" b="32865"/>
          <a:stretch/>
        </p:blipFill>
        <p:spPr>
          <a:xfrm>
            <a:off x="1473934" y="2891508"/>
            <a:ext cx="3472750" cy="741614"/>
          </a:xfrm>
          <a:prstGeom prst="rect">
            <a:avLst/>
          </a:prstGeom>
        </p:spPr>
      </p:pic>
      <p:grpSp>
        <p:nvGrpSpPr>
          <p:cNvPr id="49" name="Group 48">
            <a:extLst>
              <a:ext uri="{FF2B5EF4-FFF2-40B4-BE49-F238E27FC236}">
                <a16:creationId xmlns:a16="http://schemas.microsoft.com/office/drawing/2014/main" id="{299E73C1-34CA-4B1A-B841-CB02F3C11049}"/>
              </a:ext>
            </a:extLst>
          </p:cNvPr>
          <p:cNvGrpSpPr/>
          <p:nvPr/>
        </p:nvGrpSpPr>
        <p:grpSpPr>
          <a:xfrm>
            <a:off x="-285349" y="3262315"/>
            <a:ext cx="3518565" cy="3770989"/>
            <a:chOff x="5250303" y="-104389"/>
            <a:chExt cx="5063923" cy="5063923"/>
          </a:xfrm>
        </p:grpSpPr>
        <p:pic>
          <p:nvPicPr>
            <p:cNvPr id="43" name="Picture 42" descr="A picture containing toy&#10;&#10;Description automatically generated">
              <a:extLst>
                <a:ext uri="{FF2B5EF4-FFF2-40B4-BE49-F238E27FC236}">
                  <a16:creationId xmlns:a16="http://schemas.microsoft.com/office/drawing/2014/main" id="{980C0C19-8D6D-4511-A43C-C676D1E527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50303" y="-104389"/>
              <a:ext cx="5063923" cy="5063923"/>
            </a:xfrm>
            <a:prstGeom prst="rect">
              <a:avLst/>
            </a:prstGeom>
          </p:spPr>
        </p:pic>
        <mc:AlternateContent xmlns:mc="http://schemas.openxmlformats.org/markup-compatibility/2006" xmlns:p14="http://schemas.microsoft.com/office/powerpoint/2010/main">
          <mc:Choice Requires="p14">
            <p:contentPart p14:bwMode="auto" r:id="rId5">
              <p14:nvContentPartPr>
                <p14:cNvPr id="48" name="Ink 47">
                  <a:extLst>
                    <a:ext uri="{FF2B5EF4-FFF2-40B4-BE49-F238E27FC236}">
                      <a16:creationId xmlns:a16="http://schemas.microsoft.com/office/drawing/2014/main" id="{58E363B6-3B3E-4920-BA76-73547A9258EB}"/>
                    </a:ext>
                  </a:extLst>
                </p14:cNvPr>
                <p14:cNvContentPartPr/>
                <p14:nvPr/>
              </p14:nvContentPartPr>
              <p14:xfrm>
                <a:off x="6190965" y="1447200"/>
                <a:ext cx="3027240" cy="1800000"/>
              </p14:xfrm>
            </p:contentPart>
          </mc:Choice>
          <mc:Fallback xmlns="">
            <p:pic>
              <p:nvPicPr>
                <p:cNvPr id="48" name="Ink 47">
                  <a:extLst>
                    <a:ext uri="{FF2B5EF4-FFF2-40B4-BE49-F238E27FC236}">
                      <a16:creationId xmlns:a16="http://schemas.microsoft.com/office/drawing/2014/main" id="{58E363B6-3B3E-4920-BA76-73547A9258EB}"/>
                    </a:ext>
                  </a:extLst>
                </p:cNvPr>
                <p:cNvPicPr/>
                <p:nvPr/>
              </p:nvPicPr>
              <p:blipFill>
                <a:blip r:embed="rId11"/>
                <a:stretch>
                  <a:fillRect/>
                </a:stretch>
              </p:blipFill>
              <p:spPr>
                <a:xfrm>
                  <a:off x="6128325" y="1384200"/>
                  <a:ext cx="3152880" cy="1925640"/>
                </a:xfrm>
                <a:prstGeom prst="rect">
                  <a:avLst/>
                </a:prstGeom>
              </p:spPr>
            </p:pic>
          </mc:Fallback>
        </mc:AlternateContent>
      </p:grpSp>
      <p:pic>
        <p:nvPicPr>
          <p:cNvPr id="1026" name="Picture 2" descr="electrical engineer Icon - Free PNG &amp; SVG 349692 - Noun Project">
            <a:extLst>
              <a:ext uri="{FF2B5EF4-FFF2-40B4-BE49-F238E27FC236}">
                <a16:creationId xmlns:a16="http://schemas.microsoft.com/office/drawing/2014/main" id="{DFB10F19-2408-4198-8CD4-9DEBEF1652ED}"/>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82762" y="961084"/>
            <a:ext cx="1533082" cy="153308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nvestment banker gradient vektor ikon för mörkt tema. tillgångsmarknads-  och finansrådgivare. specialist på kapitalanskaffning. tunn linje  färgsymbol. modern stil piktogram. vektor isolerade konturritning 4716331 -  Ladda ner gratis vektorgrafik ...">
            <a:extLst>
              <a:ext uri="{FF2B5EF4-FFF2-40B4-BE49-F238E27FC236}">
                <a16:creationId xmlns:a16="http://schemas.microsoft.com/office/drawing/2014/main" id="{887C2293-59AD-479D-A0D7-243F61F2005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136886" y="1003830"/>
            <a:ext cx="1428462" cy="142846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nnovation Champion Stock Illustrations – 1,045 Innovation Champion Stock  Illustrations, Vectors &amp; Clipart - Dreamstime">
            <a:extLst>
              <a:ext uri="{FF2B5EF4-FFF2-40B4-BE49-F238E27FC236}">
                <a16:creationId xmlns:a16="http://schemas.microsoft.com/office/drawing/2014/main" id="{BDCBC5AE-FF03-42F0-9163-FD9B8A525E4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021683" y="3906261"/>
            <a:ext cx="1820658" cy="133150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Benefits of Angel Investors for Startups or Small Businesses - The European  Business Review">
            <a:extLst>
              <a:ext uri="{FF2B5EF4-FFF2-40B4-BE49-F238E27FC236}">
                <a16:creationId xmlns:a16="http://schemas.microsoft.com/office/drawing/2014/main" id="{4E7BDD57-D985-4798-A08D-465466E40F12}"/>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5656748" y="662777"/>
            <a:ext cx="2466975" cy="18478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13A99049-BD57-46B7-A242-3DC15D9D737E}"/>
              </a:ext>
            </a:extLst>
          </p:cNvPr>
          <p:cNvPicPr>
            <a:picLocks noChangeAspect="1"/>
          </p:cNvPicPr>
          <p:nvPr/>
        </p:nvPicPr>
        <p:blipFill>
          <a:blip r:embed="rId16"/>
          <a:stretch>
            <a:fillRect/>
          </a:stretch>
        </p:blipFill>
        <p:spPr>
          <a:xfrm>
            <a:off x="5430639" y="3741103"/>
            <a:ext cx="1917143" cy="2796013"/>
          </a:xfrm>
          <a:prstGeom prst="rect">
            <a:avLst/>
          </a:prstGeom>
        </p:spPr>
      </p:pic>
      <p:pic>
        <p:nvPicPr>
          <p:cNvPr id="1036" name="Picture 12" descr="Montane Spine Race – Tuff Fitty Triathlon Club">
            <a:extLst>
              <a:ext uri="{FF2B5EF4-FFF2-40B4-BE49-F238E27FC236}">
                <a16:creationId xmlns:a16="http://schemas.microsoft.com/office/drawing/2014/main" id="{3C590922-E760-4ED5-9F13-3673F43DBB4C}"/>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7679527" y="3496586"/>
            <a:ext cx="4006694" cy="328504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icture containing outdoor, person, ground, person&#10;&#10;Description automatically generated">
            <a:extLst>
              <a:ext uri="{FF2B5EF4-FFF2-40B4-BE49-F238E27FC236}">
                <a16:creationId xmlns:a16="http://schemas.microsoft.com/office/drawing/2014/main" id="{483566C7-7B26-453C-8728-4F5FE8432EA1}"/>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678395" y="3957955"/>
            <a:ext cx="1875506" cy="2823679"/>
          </a:xfrm>
          <a:prstGeom prst="rect">
            <a:avLst/>
          </a:prstGeom>
        </p:spPr>
      </p:pic>
      <p:pic>
        <p:nvPicPr>
          <p:cNvPr id="1038" name="Picture 14" descr="MARATHON DES SABLES – THE TOUGHEST FOOTRACE ON EARTH">
            <a:extLst>
              <a:ext uri="{FF2B5EF4-FFF2-40B4-BE49-F238E27FC236}">
                <a16:creationId xmlns:a16="http://schemas.microsoft.com/office/drawing/2014/main" id="{E504BEE1-ADF8-4FA2-BC18-2E015E6A318A}"/>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785038" y="1855536"/>
            <a:ext cx="3124200" cy="146685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University launches new Sustainability Champions network | The University  of Edinburgh">
            <a:extLst>
              <a:ext uri="{FF2B5EF4-FFF2-40B4-BE49-F238E27FC236}">
                <a16:creationId xmlns:a16="http://schemas.microsoft.com/office/drawing/2014/main" id="{9252C209-632F-4E8A-A8E1-DC260451CF6B}"/>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021683" y="5237762"/>
            <a:ext cx="1820658" cy="1390647"/>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122F9904-A45F-41FD-A97C-F029A2495658}"/>
              </a:ext>
            </a:extLst>
          </p:cNvPr>
          <p:cNvCxnSpPr>
            <a:cxnSpLocks/>
          </p:cNvCxnSpPr>
          <p:nvPr/>
        </p:nvCxnSpPr>
        <p:spPr>
          <a:xfrm flipV="1">
            <a:off x="282762" y="2588961"/>
            <a:ext cx="7065020" cy="29409"/>
          </a:xfrm>
          <a:prstGeom prst="straightConnector1">
            <a:avLst/>
          </a:prstGeom>
          <a:ln w="9525" cap="flat" cmpd="sng" algn="ctr">
            <a:solidFill>
              <a:srgbClr val="741E7B"/>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1042" name="Picture 18" descr="90s - Free miscellaneous icons">
            <a:extLst>
              <a:ext uri="{FF2B5EF4-FFF2-40B4-BE49-F238E27FC236}">
                <a16:creationId xmlns:a16="http://schemas.microsoft.com/office/drawing/2014/main" id="{9FEA87D7-DBF8-4CA1-820E-3D61216B6C53}"/>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388638" y="2796226"/>
            <a:ext cx="919424" cy="919424"/>
          </a:xfrm>
          <a:prstGeom prst="rect">
            <a:avLst/>
          </a:prstGeom>
          <a:noFill/>
          <a:extLst>
            <a:ext uri="{909E8E84-426E-40DD-AFC4-6F175D3DCCD1}">
              <a14:hiddenFill xmlns:a14="http://schemas.microsoft.com/office/drawing/2010/main">
                <a:solidFill>
                  <a:srgbClr val="FFFFFF"/>
                </a:solidFill>
              </a14:hiddenFill>
            </a:ext>
          </a:extLst>
        </p:spPr>
      </p:pic>
      <p:sp>
        <p:nvSpPr>
          <p:cNvPr id="10" name="Arrow: Chevron 9">
            <a:extLst>
              <a:ext uri="{FF2B5EF4-FFF2-40B4-BE49-F238E27FC236}">
                <a16:creationId xmlns:a16="http://schemas.microsoft.com/office/drawing/2014/main" id="{3427048B-3648-41A7-9096-2BAFEA597C55}"/>
              </a:ext>
            </a:extLst>
          </p:cNvPr>
          <p:cNvSpPr/>
          <p:nvPr/>
        </p:nvSpPr>
        <p:spPr>
          <a:xfrm>
            <a:off x="7337676" y="2495063"/>
            <a:ext cx="115961" cy="187795"/>
          </a:xfrm>
          <a:prstGeom prst="chevron">
            <a:avLst/>
          </a:prstGeom>
          <a:solidFill>
            <a:srgbClr val="741E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30404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6B6FC77-B799-48C3-93D1-D2FDAE490B2D}"/>
              </a:ext>
            </a:extLst>
          </p:cNvPr>
          <p:cNvSpPr txBox="1">
            <a:spLocks/>
          </p:cNvSpPr>
          <p:nvPr/>
        </p:nvSpPr>
        <p:spPr>
          <a:xfrm>
            <a:off x="697524" y="571499"/>
            <a:ext cx="9144000" cy="8042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b="1" dirty="0"/>
          </a:p>
        </p:txBody>
      </p:sp>
      <p:sp>
        <p:nvSpPr>
          <p:cNvPr id="3" name="Title 1">
            <a:extLst>
              <a:ext uri="{FF2B5EF4-FFF2-40B4-BE49-F238E27FC236}">
                <a16:creationId xmlns:a16="http://schemas.microsoft.com/office/drawing/2014/main" id="{2FEF38D5-EF1B-4AB8-82DC-28F9BA764F62}"/>
              </a:ext>
            </a:extLst>
          </p:cNvPr>
          <p:cNvSpPr txBox="1">
            <a:spLocks/>
          </p:cNvSpPr>
          <p:nvPr/>
        </p:nvSpPr>
        <p:spPr>
          <a:xfrm>
            <a:off x="859449" y="740003"/>
            <a:ext cx="9144000" cy="8042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t>Who is Core29 </a:t>
            </a:r>
          </a:p>
        </p:txBody>
      </p:sp>
      <p:sp>
        <p:nvSpPr>
          <p:cNvPr id="2" name="TextBox 1">
            <a:extLst>
              <a:ext uri="{FF2B5EF4-FFF2-40B4-BE49-F238E27FC236}">
                <a16:creationId xmlns:a16="http://schemas.microsoft.com/office/drawing/2014/main" id="{4067D094-ECD3-4562-9562-64DBD776CDB6}"/>
              </a:ext>
            </a:extLst>
          </p:cNvPr>
          <p:cNvSpPr txBox="1"/>
          <p:nvPr/>
        </p:nvSpPr>
        <p:spPr>
          <a:xfrm>
            <a:off x="997195" y="1383059"/>
            <a:ext cx="6356838" cy="400110"/>
          </a:xfrm>
          <a:prstGeom prst="rect">
            <a:avLst/>
          </a:prstGeom>
          <a:noFill/>
        </p:spPr>
        <p:txBody>
          <a:bodyPr wrap="square" rtlCol="0">
            <a:spAutoFit/>
          </a:bodyPr>
          <a:lstStyle/>
          <a:p>
            <a:r>
              <a:rPr lang="en-GB" sz="2000" i="1" dirty="0"/>
              <a:t>The ‘Formal’ Description</a:t>
            </a:r>
          </a:p>
        </p:txBody>
      </p:sp>
      <p:sp>
        <p:nvSpPr>
          <p:cNvPr id="5" name="TextBox 4">
            <a:extLst>
              <a:ext uri="{FF2B5EF4-FFF2-40B4-BE49-F238E27FC236}">
                <a16:creationId xmlns:a16="http://schemas.microsoft.com/office/drawing/2014/main" id="{2FDABBFC-8A0C-4FDA-9E03-04FBCDDEB7E8}"/>
              </a:ext>
            </a:extLst>
          </p:cNvPr>
          <p:cNvSpPr txBox="1"/>
          <p:nvPr/>
        </p:nvSpPr>
        <p:spPr>
          <a:xfrm>
            <a:off x="987669" y="3721387"/>
            <a:ext cx="10585205" cy="2308324"/>
          </a:xfrm>
          <a:prstGeom prst="rect">
            <a:avLst/>
          </a:prstGeom>
          <a:noFill/>
        </p:spPr>
        <p:txBody>
          <a:bodyPr wrap="square" rtlCol="0">
            <a:spAutoFit/>
          </a:bodyPr>
          <a:lstStyle/>
          <a:p>
            <a:pPr algn="just"/>
            <a:r>
              <a:rPr lang="en-GB" dirty="0"/>
              <a:t>We are leaders in identifying and applying technology and processes to transform business performance. However, we don’t believe in a one-size-fits-all approach – instead we deliver by listening to the unique needs of our customers. </a:t>
            </a:r>
          </a:p>
          <a:p>
            <a:pPr algn="just"/>
            <a:r>
              <a:rPr lang="en-GB" dirty="0"/>
              <a:t> </a:t>
            </a:r>
          </a:p>
          <a:p>
            <a:pPr algn="just"/>
            <a:r>
              <a:rPr lang="en-GB" dirty="0"/>
              <a:t>We pride ourselves on really getting to know the business we are working for, walking in their shoes, looking deep into the organisation, and working with them to implement the core processes and technology that help enables them becoming high-performing, innovative and sustainable businesses.  This is how we make sure the solutions are fit for the future direction of the business. </a:t>
            </a:r>
          </a:p>
        </p:txBody>
      </p:sp>
      <p:sp>
        <p:nvSpPr>
          <p:cNvPr id="6" name="Rectangle 5">
            <a:extLst>
              <a:ext uri="{FF2B5EF4-FFF2-40B4-BE49-F238E27FC236}">
                <a16:creationId xmlns:a16="http://schemas.microsoft.com/office/drawing/2014/main" id="{F4A28C98-1BD5-48E5-851E-FB53A0959729}"/>
              </a:ext>
            </a:extLst>
          </p:cNvPr>
          <p:cNvSpPr/>
          <p:nvPr/>
        </p:nvSpPr>
        <p:spPr>
          <a:xfrm>
            <a:off x="987669" y="1912766"/>
            <a:ext cx="10585204" cy="1569660"/>
          </a:xfrm>
          <a:prstGeom prst="rect">
            <a:avLst/>
          </a:prstGeom>
        </p:spPr>
        <p:txBody>
          <a:bodyPr wrap="square">
            <a:spAutoFit/>
          </a:bodyPr>
          <a:lstStyle/>
          <a:p>
            <a:pPr algn="just">
              <a:spcAft>
                <a:spcPts val="0"/>
              </a:spcAft>
            </a:pPr>
            <a:r>
              <a:rPr lang="en-GB" sz="1600" b="1" dirty="0">
                <a:latin typeface="Arial" panose="020B0604020202020204" pitchFamily="34" charset="0"/>
                <a:ea typeface="Calibri" panose="020F0502020204030204" pitchFamily="34" charset="0"/>
              </a:rPr>
              <a:t>We apply technology and processes to transform business performance, helping companies deliver growth and operational efficiency.</a:t>
            </a:r>
          </a:p>
          <a:p>
            <a:pPr algn="just">
              <a:spcAft>
                <a:spcPts val="0"/>
              </a:spcAft>
            </a:pPr>
            <a:r>
              <a:rPr lang="en-GB" sz="1600" b="1" dirty="0">
                <a:latin typeface="Arial" panose="020B0604020202020204" pitchFamily="34" charset="0"/>
                <a:ea typeface="Calibri" panose="020F0502020204030204" pitchFamily="34" charset="0"/>
              </a:rPr>
              <a:t> </a:t>
            </a:r>
          </a:p>
          <a:p>
            <a:pPr algn="just">
              <a:spcAft>
                <a:spcPts val="0"/>
              </a:spcAft>
            </a:pPr>
            <a:r>
              <a:rPr lang="en-GB" sz="1600" b="1" dirty="0">
                <a:latin typeface="Arial" panose="020B0604020202020204" pitchFamily="34" charset="0"/>
                <a:ea typeface="Calibri" panose="020F0502020204030204" pitchFamily="34" charset="0"/>
              </a:rPr>
              <a:t>From business analysis and strategy, to planning, design, implementation and further enhancement through Business Intelligence, we tackle the complex application of digital technology that many business – even those at the cutting edge within their own sectors – find daunting and outside their comfort zone.</a:t>
            </a:r>
          </a:p>
        </p:txBody>
      </p:sp>
      <p:pic>
        <p:nvPicPr>
          <p:cNvPr id="10" name="Picture 9" descr="A picture containing drawing&#10;&#10;Description automatically generated">
            <a:extLst>
              <a:ext uri="{FF2B5EF4-FFF2-40B4-BE49-F238E27FC236}">
                <a16:creationId xmlns:a16="http://schemas.microsoft.com/office/drawing/2014/main" id="{8CE5C427-F540-4104-9092-C8CBD04407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1524" y="5781499"/>
            <a:ext cx="1731350" cy="746021"/>
          </a:xfrm>
          <a:prstGeom prst="rect">
            <a:avLst/>
          </a:prstGeom>
        </p:spPr>
      </p:pic>
    </p:spTree>
    <p:extLst>
      <p:ext uri="{BB962C8B-B14F-4D97-AF65-F5344CB8AC3E}">
        <p14:creationId xmlns:p14="http://schemas.microsoft.com/office/powerpoint/2010/main" val="4267120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raspbeery jam no background">
            <a:extLst>
              <a:ext uri="{FF2B5EF4-FFF2-40B4-BE49-F238E27FC236}">
                <a16:creationId xmlns:a16="http://schemas.microsoft.com/office/drawing/2014/main" id="{6E7C4836-F585-410A-B45F-36FD75585C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7292" y="1744263"/>
            <a:ext cx="7017612" cy="466671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31C6F97-A8DA-460B-AAE0-E9CAB5EE494B}"/>
              </a:ext>
            </a:extLst>
          </p:cNvPr>
          <p:cNvSpPr txBox="1"/>
          <p:nvPr/>
        </p:nvSpPr>
        <p:spPr>
          <a:xfrm>
            <a:off x="940777" y="1344153"/>
            <a:ext cx="6356838" cy="400110"/>
          </a:xfrm>
          <a:prstGeom prst="rect">
            <a:avLst/>
          </a:prstGeom>
          <a:noFill/>
        </p:spPr>
        <p:txBody>
          <a:bodyPr wrap="square" rtlCol="0">
            <a:spAutoFit/>
          </a:bodyPr>
          <a:lstStyle/>
          <a:p>
            <a:r>
              <a:rPr lang="en-GB" sz="2000" i="1" dirty="0"/>
              <a:t>The Most Tenuous Jam Related Description Ever!!</a:t>
            </a:r>
          </a:p>
        </p:txBody>
      </p:sp>
      <p:sp>
        <p:nvSpPr>
          <p:cNvPr id="12" name="Title 1">
            <a:extLst>
              <a:ext uri="{FF2B5EF4-FFF2-40B4-BE49-F238E27FC236}">
                <a16:creationId xmlns:a16="http://schemas.microsoft.com/office/drawing/2014/main" id="{6F394FD2-574F-4D66-B480-A1A544CD2A92}"/>
              </a:ext>
            </a:extLst>
          </p:cNvPr>
          <p:cNvSpPr txBox="1">
            <a:spLocks/>
          </p:cNvSpPr>
          <p:nvPr/>
        </p:nvSpPr>
        <p:spPr>
          <a:xfrm>
            <a:off x="859449" y="740003"/>
            <a:ext cx="9144000" cy="8042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t>Who is Core29 </a:t>
            </a:r>
          </a:p>
        </p:txBody>
      </p:sp>
    </p:spTree>
    <p:extLst>
      <p:ext uri="{BB962C8B-B14F-4D97-AF65-F5344CB8AC3E}">
        <p14:creationId xmlns:p14="http://schemas.microsoft.com/office/powerpoint/2010/main" val="2075918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Image result for devonshire Scone no background">
            <a:extLst>
              <a:ext uri="{FF2B5EF4-FFF2-40B4-BE49-F238E27FC236}">
                <a16:creationId xmlns:a16="http://schemas.microsoft.com/office/drawing/2014/main" id="{15CB5FAC-3692-4A9B-9B04-4A6AEE190D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25686" y="2257968"/>
            <a:ext cx="3619018" cy="234206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cornish Scone no background">
            <a:extLst>
              <a:ext uri="{FF2B5EF4-FFF2-40B4-BE49-F238E27FC236}">
                <a16:creationId xmlns:a16="http://schemas.microsoft.com/office/drawing/2014/main" id="{C7043018-9E0B-4335-81CB-253AA2E8CA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634" y="2197619"/>
            <a:ext cx="3563063" cy="2140216"/>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2FCD115A-F708-4C05-B3D0-57E77EB2039B}"/>
              </a:ext>
            </a:extLst>
          </p:cNvPr>
          <p:cNvSpPr txBox="1">
            <a:spLocks/>
          </p:cNvSpPr>
          <p:nvPr/>
        </p:nvSpPr>
        <p:spPr>
          <a:xfrm>
            <a:off x="535599" y="511403"/>
            <a:ext cx="9144000" cy="8042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t>The Tenuous Jam Link Continued… </a:t>
            </a:r>
          </a:p>
        </p:txBody>
      </p:sp>
      <p:sp>
        <p:nvSpPr>
          <p:cNvPr id="8" name="TextBox 7">
            <a:extLst>
              <a:ext uri="{FF2B5EF4-FFF2-40B4-BE49-F238E27FC236}">
                <a16:creationId xmlns:a16="http://schemas.microsoft.com/office/drawing/2014/main" id="{D711F9C4-070A-4C69-8617-D516C5BC46F7}"/>
              </a:ext>
            </a:extLst>
          </p:cNvPr>
          <p:cNvSpPr txBox="1"/>
          <p:nvPr/>
        </p:nvSpPr>
        <p:spPr>
          <a:xfrm>
            <a:off x="610635" y="4917668"/>
            <a:ext cx="3563063" cy="1323439"/>
          </a:xfrm>
          <a:prstGeom prst="rect">
            <a:avLst/>
          </a:prstGeom>
          <a:noFill/>
        </p:spPr>
        <p:txBody>
          <a:bodyPr wrap="square" rtlCol="0">
            <a:spAutoFit/>
          </a:bodyPr>
          <a:lstStyle/>
          <a:p>
            <a:r>
              <a:rPr lang="en-GB" sz="1600" b="1" dirty="0"/>
              <a:t>Jam First </a:t>
            </a:r>
          </a:p>
          <a:p>
            <a:r>
              <a:rPr lang="en-GB" sz="1600" dirty="0"/>
              <a:t>Delivering Diligence and Strategy Development, identifying pain points and sourcing technology or process solutions</a:t>
            </a:r>
          </a:p>
        </p:txBody>
      </p:sp>
      <p:sp>
        <p:nvSpPr>
          <p:cNvPr id="9" name="TextBox 8">
            <a:extLst>
              <a:ext uri="{FF2B5EF4-FFF2-40B4-BE49-F238E27FC236}">
                <a16:creationId xmlns:a16="http://schemas.microsoft.com/office/drawing/2014/main" id="{6BDD9507-4391-4A60-9E33-0B422C582B2F}"/>
              </a:ext>
            </a:extLst>
          </p:cNvPr>
          <p:cNvSpPr txBox="1"/>
          <p:nvPr/>
        </p:nvSpPr>
        <p:spPr>
          <a:xfrm>
            <a:off x="4314468" y="4917667"/>
            <a:ext cx="3563063" cy="1077218"/>
          </a:xfrm>
          <a:prstGeom prst="rect">
            <a:avLst/>
          </a:prstGeom>
          <a:noFill/>
        </p:spPr>
        <p:txBody>
          <a:bodyPr wrap="square" rtlCol="0">
            <a:spAutoFit/>
          </a:bodyPr>
          <a:lstStyle/>
          <a:p>
            <a:r>
              <a:rPr lang="en-GB" sz="1600" b="1" dirty="0"/>
              <a:t>Jam in the Middle</a:t>
            </a:r>
          </a:p>
          <a:p>
            <a:r>
              <a:rPr lang="en-GB" sz="1600" dirty="0"/>
              <a:t>Translating business needs into Development requirements.  Ensuring both parties are understood</a:t>
            </a:r>
          </a:p>
        </p:txBody>
      </p:sp>
      <p:sp>
        <p:nvSpPr>
          <p:cNvPr id="10" name="TextBox 9">
            <a:extLst>
              <a:ext uri="{FF2B5EF4-FFF2-40B4-BE49-F238E27FC236}">
                <a16:creationId xmlns:a16="http://schemas.microsoft.com/office/drawing/2014/main" id="{C3A68C40-7F8F-4D16-B874-370251638DA4}"/>
              </a:ext>
            </a:extLst>
          </p:cNvPr>
          <p:cNvSpPr txBox="1"/>
          <p:nvPr/>
        </p:nvSpPr>
        <p:spPr>
          <a:xfrm>
            <a:off x="7961319" y="4889841"/>
            <a:ext cx="3563063" cy="1323439"/>
          </a:xfrm>
          <a:prstGeom prst="rect">
            <a:avLst/>
          </a:prstGeom>
          <a:noFill/>
        </p:spPr>
        <p:txBody>
          <a:bodyPr wrap="square" rtlCol="0">
            <a:spAutoFit/>
          </a:bodyPr>
          <a:lstStyle/>
          <a:p>
            <a:r>
              <a:rPr lang="en-GB" sz="1600" b="1" dirty="0"/>
              <a:t>Jam at the End</a:t>
            </a:r>
          </a:p>
          <a:p>
            <a:r>
              <a:rPr lang="en-GB" sz="1600" dirty="0"/>
              <a:t>Supporting Delivery of technology solutions, embedding and further enhancement through Business Intelligence</a:t>
            </a:r>
          </a:p>
        </p:txBody>
      </p:sp>
      <p:pic>
        <p:nvPicPr>
          <p:cNvPr id="2" name="Picture 1">
            <a:extLst>
              <a:ext uri="{FF2B5EF4-FFF2-40B4-BE49-F238E27FC236}">
                <a16:creationId xmlns:a16="http://schemas.microsoft.com/office/drawing/2014/main" id="{D472360F-D0CB-4F93-BD17-9B90E1831E69}"/>
              </a:ext>
            </a:extLst>
          </p:cNvPr>
          <p:cNvPicPr>
            <a:picLocks noChangeAspect="1"/>
          </p:cNvPicPr>
          <p:nvPr/>
        </p:nvPicPr>
        <p:blipFill>
          <a:blip r:embed="rId4"/>
          <a:stretch>
            <a:fillRect/>
          </a:stretch>
        </p:blipFill>
        <p:spPr>
          <a:xfrm>
            <a:off x="4446544" y="1458278"/>
            <a:ext cx="3306294" cy="3288892"/>
          </a:xfrm>
          <a:prstGeom prst="rect">
            <a:avLst/>
          </a:prstGeom>
        </p:spPr>
      </p:pic>
    </p:spTree>
    <p:extLst>
      <p:ext uri="{BB962C8B-B14F-4D97-AF65-F5344CB8AC3E}">
        <p14:creationId xmlns:p14="http://schemas.microsoft.com/office/powerpoint/2010/main" val="2914539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DA9663-1866-4E06-B679-4086FFD5780E}"/>
              </a:ext>
            </a:extLst>
          </p:cNvPr>
          <p:cNvSpPr>
            <a:spLocks noGrp="1"/>
          </p:cNvSpPr>
          <p:nvPr>
            <p:ph type="ctrTitle"/>
          </p:nvPr>
        </p:nvSpPr>
        <p:spPr>
          <a:xfrm>
            <a:off x="697524" y="571499"/>
            <a:ext cx="9144000" cy="804205"/>
          </a:xfrm>
        </p:spPr>
        <p:txBody>
          <a:bodyPr>
            <a:normAutofit/>
          </a:bodyPr>
          <a:lstStyle/>
          <a:p>
            <a:pPr algn="l"/>
            <a:r>
              <a:rPr lang="en-GB" sz="4400" b="1" dirty="0"/>
              <a:t>Where do we work</a:t>
            </a:r>
          </a:p>
        </p:txBody>
      </p:sp>
      <p:sp>
        <p:nvSpPr>
          <p:cNvPr id="3" name="TextBox 2">
            <a:extLst>
              <a:ext uri="{FF2B5EF4-FFF2-40B4-BE49-F238E27FC236}">
                <a16:creationId xmlns:a16="http://schemas.microsoft.com/office/drawing/2014/main" id="{6D04D2B1-354C-46DB-92A9-FD3E4D664741}"/>
              </a:ext>
            </a:extLst>
          </p:cNvPr>
          <p:cNvSpPr txBox="1"/>
          <p:nvPr/>
        </p:nvSpPr>
        <p:spPr>
          <a:xfrm>
            <a:off x="778851" y="1267953"/>
            <a:ext cx="7707923" cy="707886"/>
          </a:xfrm>
          <a:prstGeom prst="rect">
            <a:avLst/>
          </a:prstGeom>
          <a:noFill/>
        </p:spPr>
        <p:txBody>
          <a:bodyPr wrap="square" rtlCol="0">
            <a:spAutoFit/>
          </a:bodyPr>
          <a:lstStyle/>
          <a:p>
            <a:r>
              <a:rPr lang="en-GB" sz="2000" i="1" dirty="0"/>
              <a:t>Hint: Where ever you find Jam really…..</a:t>
            </a:r>
          </a:p>
          <a:p>
            <a:r>
              <a:rPr lang="en-GB" sz="2000" i="1" dirty="0"/>
              <a:t>Caveat: We don’t actually work with any Jam companies….Yet!</a:t>
            </a:r>
          </a:p>
        </p:txBody>
      </p:sp>
      <p:pic>
        <p:nvPicPr>
          <p:cNvPr id="4" name="Picture 3" descr="A box full of fruit&#10;&#10;Description automatically generated">
            <a:extLst>
              <a:ext uri="{FF2B5EF4-FFF2-40B4-BE49-F238E27FC236}">
                <a16:creationId xmlns:a16="http://schemas.microsoft.com/office/drawing/2014/main" id="{38FC430C-4802-41E6-B79D-2D3EAD8CC9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50" y="2428875"/>
            <a:ext cx="2471819" cy="1757362"/>
          </a:xfrm>
          <a:prstGeom prst="rect">
            <a:avLst/>
          </a:prstGeom>
        </p:spPr>
      </p:pic>
      <p:pic>
        <p:nvPicPr>
          <p:cNvPr id="7" name="Picture 6" descr="A close up of food&#10;&#10;Description automatically generated">
            <a:extLst>
              <a:ext uri="{FF2B5EF4-FFF2-40B4-BE49-F238E27FC236}">
                <a16:creationId xmlns:a16="http://schemas.microsoft.com/office/drawing/2014/main" id="{EB6CCA7B-6EE0-41EB-BFA5-56CF856BE9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7357" y="2447925"/>
            <a:ext cx="2599647" cy="1757361"/>
          </a:xfrm>
          <a:prstGeom prst="rect">
            <a:avLst/>
          </a:prstGeom>
        </p:spPr>
      </p:pic>
      <p:pic>
        <p:nvPicPr>
          <p:cNvPr id="9" name="Picture 8" descr="A picture containing indoor, food, counter, sitting&#10;&#10;Description automatically generated">
            <a:extLst>
              <a:ext uri="{FF2B5EF4-FFF2-40B4-BE49-F238E27FC236}">
                <a16:creationId xmlns:a16="http://schemas.microsoft.com/office/drawing/2014/main" id="{FCEBF36E-16C1-4853-A01D-CF22523902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67026" y="2447925"/>
            <a:ext cx="3076574" cy="1730573"/>
          </a:xfrm>
          <a:prstGeom prst="rect">
            <a:avLst/>
          </a:prstGeom>
        </p:spPr>
      </p:pic>
      <p:pic>
        <p:nvPicPr>
          <p:cNvPr id="11" name="Picture 10" descr="A picture containing outdoor, large, plane, truck&#10;&#10;Description automatically generated">
            <a:extLst>
              <a:ext uri="{FF2B5EF4-FFF2-40B4-BE49-F238E27FC236}">
                <a16:creationId xmlns:a16="http://schemas.microsoft.com/office/drawing/2014/main" id="{BF4D7E64-DDB3-4025-8BE5-91AB229EDE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52499" y="2447925"/>
            <a:ext cx="3077774" cy="1730573"/>
          </a:xfrm>
          <a:prstGeom prst="rect">
            <a:avLst/>
          </a:prstGeom>
        </p:spPr>
      </p:pic>
      <p:pic>
        <p:nvPicPr>
          <p:cNvPr id="13" name="Picture 12" descr="A picture containing water, outdoor, bridge, river&#10;&#10;Description automatically generated">
            <a:extLst>
              <a:ext uri="{FF2B5EF4-FFF2-40B4-BE49-F238E27FC236}">
                <a16:creationId xmlns:a16="http://schemas.microsoft.com/office/drawing/2014/main" id="{7F879EB4-55C4-4F52-8F06-7FED2F554B7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70758" y="4519400"/>
            <a:ext cx="3033688" cy="1890714"/>
          </a:xfrm>
          <a:prstGeom prst="rect">
            <a:avLst/>
          </a:prstGeom>
        </p:spPr>
      </p:pic>
      <p:pic>
        <p:nvPicPr>
          <p:cNvPr id="15" name="Picture 14" descr="A windmill next to a body of water&#10;&#10;Description automatically generated">
            <a:extLst>
              <a:ext uri="{FF2B5EF4-FFF2-40B4-BE49-F238E27FC236}">
                <a16:creationId xmlns:a16="http://schemas.microsoft.com/office/drawing/2014/main" id="{BCDAB9D7-7018-4C44-8170-4A6BE0100D5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71088" y="4522439"/>
            <a:ext cx="2849823" cy="1887675"/>
          </a:xfrm>
          <a:prstGeom prst="rect">
            <a:avLst/>
          </a:prstGeom>
        </p:spPr>
      </p:pic>
      <p:pic>
        <p:nvPicPr>
          <p:cNvPr id="17" name="Picture 16" descr="A satellite in space&#10;&#10;Description automatically generated">
            <a:extLst>
              <a:ext uri="{FF2B5EF4-FFF2-40B4-BE49-F238E27FC236}">
                <a16:creationId xmlns:a16="http://schemas.microsoft.com/office/drawing/2014/main" id="{262A444B-AFBC-4BF1-8D2F-2B515D1E13E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87553" y="4519400"/>
            <a:ext cx="2849823" cy="1918418"/>
          </a:xfrm>
          <a:prstGeom prst="rect">
            <a:avLst/>
          </a:prstGeom>
        </p:spPr>
      </p:pic>
    </p:spTree>
    <p:extLst>
      <p:ext uri="{BB962C8B-B14F-4D97-AF65-F5344CB8AC3E}">
        <p14:creationId xmlns:p14="http://schemas.microsoft.com/office/powerpoint/2010/main" val="2399006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DA9663-1866-4E06-B679-4086FFD5780E}"/>
              </a:ext>
            </a:extLst>
          </p:cNvPr>
          <p:cNvSpPr>
            <a:spLocks noGrp="1"/>
          </p:cNvSpPr>
          <p:nvPr>
            <p:ph type="ctrTitle"/>
          </p:nvPr>
        </p:nvSpPr>
        <p:spPr>
          <a:xfrm>
            <a:off x="697524" y="571499"/>
            <a:ext cx="9144000" cy="804205"/>
          </a:xfrm>
        </p:spPr>
        <p:txBody>
          <a:bodyPr>
            <a:normAutofit/>
          </a:bodyPr>
          <a:lstStyle/>
          <a:p>
            <a:pPr algn="l"/>
            <a:r>
              <a:rPr lang="en-GB" sz="4400" b="1" dirty="0"/>
              <a:t>What matters to us.</a:t>
            </a:r>
          </a:p>
        </p:txBody>
      </p:sp>
      <p:sp>
        <p:nvSpPr>
          <p:cNvPr id="4" name="TextBox 3">
            <a:extLst>
              <a:ext uri="{FF2B5EF4-FFF2-40B4-BE49-F238E27FC236}">
                <a16:creationId xmlns:a16="http://schemas.microsoft.com/office/drawing/2014/main" id="{3E68FD69-A50F-4BE7-9212-92312288C1D9}"/>
              </a:ext>
            </a:extLst>
          </p:cNvPr>
          <p:cNvSpPr txBox="1"/>
          <p:nvPr/>
        </p:nvSpPr>
        <p:spPr>
          <a:xfrm>
            <a:off x="619126" y="1814859"/>
            <a:ext cx="5705475" cy="4308872"/>
          </a:xfrm>
          <a:prstGeom prst="rect">
            <a:avLst/>
          </a:prstGeom>
          <a:noFill/>
        </p:spPr>
        <p:txBody>
          <a:bodyPr wrap="square" rtlCol="0">
            <a:spAutoFit/>
          </a:bodyPr>
          <a:lstStyle/>
          <a:p>
            <a:r>
              <a:rPr lang="en-GB" sz="1600" b="1" dirty="0"/>
              <a:t>Our Team</a:t>
            </a:r>
          </a:p>
          <a:p>
            <a:pPr marL="742950" lvl="1" indent="-285750">
              <a:buFont typeface="Arial" panose="020B0604020202020204" pitchFamily="34" charset="0"/>
              <a:buChar char="•"/>
            </a:pPr>
            <a:r>
              <a:rPr lang="en-GB" sz="1600" dirty="0"/>
              <a:t>Culture, Values and Identity</a:t>
            </a:r>
          </a:p>
          <a:p>
            <a:pPr marL="742950" lvl="1" indent="-285750">
              <a:buFont typeface="Arial" panose="020B0604020202020204" pitchFamily="34" charset="0"/>
              <a:buChar char="•"/>
            </a:pPr>
            <a:r>
              <a:rPr lang="en-GB" sz="1600" dirty="0"/>
              <a:t>Families, Friends and Activities – That work life balance</a:t>
            </a:r>
          </a:p>
          <a:p>
            <a:pPr marL="742950" lvl="1" indent="-285750">
              <a:buFont typeface="Arial" panose="020B0604020202020204" pitchFamily="34" charset="0"/>
              <a:buChar char="•"/>
            </a:pPr>
            <a:r>
              <a:rPr lang="en-GB" sz="1600" dirty="0"/>
              <a:t>Being Straight Forward</a:t>
            </a:r>
          </a:p>
          <a:p>
            <a:pPr marL="742950" lvl="1" indent="-285750">
              <a:buFont typeface="Arial" panose="020B0604020202020204" pitchFamily="34" charset="0"/>
              <a:buChar char="•"/>
            </a:pPr>
            <a:r>
              <a:rPr lang="en-GB" sz="1600" dirty="0"/>
              <a:t>Straight up Fun </a:t>
            </a:r>
            <a:r>
              <a:rPr lang="en-GB" sz="1600" dirty="0">
                <a:sym typeface="Wingdings" panose="05000000000000000000" pitchFamily="2" charset="2"/>
              </a:rPr>
              <a:t></a:t>
            </a:r>
            <a:endParaRPr lang="en-GB" sz="1600" dirty="0"/>
          </a:p>
          <a:p>
            <a:r>
              <a:rPr lang="en-GB" sz="1600" b="1" dirty="0"/>
              <a:t>Our Clients</a:t>
            </a:r>
          </a:p>
          <a:p>
            <a:pPr marL="742950" lvl="1" indent="-285750">
              <a:buFont typeface="Arial" panose="020B0604020202020204" pitchFamily="34" charset="0"/>
              <a:buChar char="•"/>
            </a:pPr>
            <a:r>
              <a:rPr lang="en-GB" sz="1600" dirty="0"/>
              <a:t>Power of Technology and the way it Transforms business</a:t>
            </a:r>
          </a:p>
          <a:p>
            <a:pPr marL="742950" lvl="1" indent="-285750">
              <a:buFont typeface="Arial" panose="020B0604020202020204" pitchFamily="34" charset="0"/>
              <a:buChar char="•"/>
            </a:pPr>
            <a:r>
              <a:rPr lang="en-GB" sz="1600" dirty="0"/>
              <a:t>Driving change to embrace the Value of Data.</a:t>
            </a:r>
          </a:p>
          <a:p>
            <a:pPr marL="742950" lvl="1" indent="-285750">
              <a:buFont typeface="Arial" panose="020B0604020202020204" pitchFamily="34" charset="0"/>
              <a:buChar char="•"/>
            </a:pPr>
            <a:r>
              <a:rPr lang="en-GB" sz="1600" dirty="0"/>
              <a:t>Hearing not just Listening</a:t>
            </a:r>
          </a:p>
          <a:p>
            <a:pPr marL="742950" lvl="1" indent="-285750">
              <a:buFont typeface="Arial" panose="020B0604020202020204" pitchFamily="34" charset="0"/>
              <a:buChar char="•"/>
            </a:pPr>
            <a:r>
              <a:rPr lang="en-GB" sz="1600" dirty="0"/>
              <a:t>Industry Diversification &amp; Internationalisation</a:t>
            </a:r>
          </a:p>
          <a:p>
            <a:r>
              <a:rPr lang="en-GB" sz="1600" b="1" dirty="0"/>
              <a:t>Community</a:t>
            </a:r>
          </a:p>
          <a:p>
            <a:pPr marL="742950" lvl="1" indent="-285750">
              <a:buFont typeface="Arial" panose="020B0604020202020204" pitchFamily="34" charset="0"/>
              <a:buChar char="•"/>
            </a:pPr>
            <a:r>
              <a:rPr lang="en-GB" sz="1600" dirty="0"/>
              <a:t>Supporting Local Businesses and Local Ideas</a:t>
            </a:r>
          </a:p>
          <a:p>
            <a:pPr marL="742950" lvl="1" indent="-285750">
              <a:buFont typeface="Arial" panose="020B0604020202020204" pitchFamily="34" charset="0"/>
              <a:buChar char="•"/>
            </a:pPr>
            <a:r>
              <a:rPr lang="en-GB" sz="1600" dirty="0"/>
              <a:t>Discovering, Developing &amp; Supporting Talent</a:t>
            </a:r>
          </a:p>
          <a:p>
            <a:pPr marL="742950" lvl="1" indent="-285750">
              <a:buFont typeface="Arial" panose="020B0604020202020204" pitchFamily="34" charset="0"/>
              <a:buChar char="•"/>
            </a:pPr>
            <a:r>
              <a:rPr lang="en-GB" sz="1600" dirty="0"/>
              <a:t>Collaboration &amp; Partnerships</a:t>
            </a:r>
          </a:p>
          <a:p>
            <a:pPr marL="742950" lvl="1" indent="-285750">
              <a:buFont typeface="Arial" panose="020B0604020202020204" pitchFamily="34" charset="0"/>
              <a:buChar char="•"/>
            </a:pPr>
            <a:r>
              <a:rPr lang="en-GB" sz="1600" dirty="0"/>
              <a:t>The Environment &amp; Sustainability</a:t>
            </a:r>
          </a:p>
          <a:p>
            <a:r>
              <a:rPr lang="en-GB" sz="1600" b="1" dirty="0"/>
              <a:t>JAM – Obviously!</a:t>
            </a:r>
          </a:p>
          <a:p>
            <a:endParaRPr lang="en-GB" dirty="0"/>
          </a:p>
        </p:txBody>
      </p:sp>
      <p:sp>
        <p:nvSpPr>
          <p:cNvPr id="7" name="TextBox 6">
            <a:extLst>
              <a:ext uri="{FF2B5EF4-FFF2-40B4-BE49-F238E27FC236}">
                <a16:creationId xmlns:a16="http://schemas.microsoft.com/office/drawing/2014/main" id="{4441E488-21D1-4BEE-87BF-31B3DE61F021}"/>
              </a:ext>
            </a:extLst>
          </p:cNvPr>
          <p:cNvSpPr txBox="1"/>
          <p:nvPr/>
        </p:nvSpPr>
        <p:spPr>
          <a:xfrm>
            <a:off x="778851" y="1267953"/>
            <a:ext cx="7707923" cy="400110"/>
          </a:xfrm>
          <a:prstGeom prst="rect">
            <a:avLst/>
          </a:prstGeom>
          <a:noFill/>
        </p:spPr>
        <p:txBody>
          <a:bodyPr wrap="square" rtlCol="0">
            <a:spAutoFit/>
          </a:bodyPr>
          <a:lstStyle/>
          <a:p>
            <a:r>
              <a:rPr lang="en-GB" sz="2000" i="1" dirty="0"/>
              <a:t>Some words from the Core29 team</a:t>
            </a:r>
          </a:p>
        </p:txBody>
      </p:sp>
      <p:pic>
        <p:nvPicPr>
          <p:cNvPr id="8" name="Picture 7" descr="A picture containing drawing&#10;&#10;Description automatically generated">
            <a:extLst>
              <a:ext uri="{FF2B5EF4-FFF2-40B4-BE49-F238E27FC236}">
                <a16:creationId xmlns:a16="http://schemas.microsoft.com/office/drawing/2014/main" id="{452D1DEC-31FE-4980-BF2B-7A547E2E84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71127" y="5570186"/>
            <a:ext cx="1731350" cy="746021"/>
          </a:xfrm>
          <a:prstGeom prst="rect">
            <a:avLst/>
          </a:prstGeom>
        </p:spPr>
      </p:pic>
      <p:pic>
        <p:nvPicPr>
          <p:cNvPr id="2" name="Picture 1">
            <a:extLst>
              <a:ext uri="{FF2B5EF4-FFF2-40B4-BE49-F238E27FC236}">
                <a16:creationId xmlns:a16="http://schemas.microsoft.com/office/drawing/2014/main" id="{7BFC4CFC-2387-44C0-8821-DF963503A839}"/>
              </a:ext>
            </a:extLst>
          </p:cNvPr>
          <p:cNvPicPr>
            <a:picLocks noChangeAspect="1"/>
          </p:cNvPicPr>
          <p:nvPr/>
        </p:nvPicPr>
        <p:blipFill>
          <a:blip r:embed="rId3"/>
          <a:stretch>
            <a:fillRect/>
          </a:stretch>
        </p:blipFill>
        <p:spPr>
          <a:xfrm>
            <a:off x="6782586" y="401254"/>
            <a:ext cx="1508586" cy="1508586"/>
          </a:xfrm>
          <a:prstGeom prst="rect">
            <a:avLst/>
          </a:prstGeom>
        </p:spPr>
      </p:pic>
      <p:pic>
        <p:nvPicPr>
          <p:cNvPr id="5" name="Picture 4">
            <a:extLst>
              <a:ext uri="{FF2B5EF4-FFF2-40B4-BE49-F238E27FC236}">
                <a16:creationId xmlns:a16="http://schemas.microsoft.com/office/drawing/2014/main" id="{904D7D26-096B-47D4-96EF-497238B4D308}"/>
              </a:ext>
            </a:extLst>
          </p:cNvPr>
          <p:cNvPicPr>
            <a:picLocks noChangeAspect="1"/>
          </p:cNvPicPr>
          <p:nvPr/>
        </p:nvPicPr>
        <p:blipFill>
          <a:blip r:embed="rId4"/>
          <a:stretch>
            <a:fillRect/>
          </a:stretch>
        </p:blipFill>
        <p:spPr>
          <a:xfrm>
            <a:off x="8399019" y="395081"/>
            <a:ext cx="1506077" cy="1523438"/>
          </a:xfrm>
          <a:prstGeom prst="rect">
            <a:avLst/>
          </a:prstGeom>
        </p:spPr>
      </p:pic>
      <p:pic>
        <p:nvPicPr>
          <p:cNvPr id="10" name="Picture 9">
            <a:extLst>
              <a:ext uri="{FF2B5EF4-FFF2-40B4-BE49-F238E27FC236}">
                <a16:creationId xmlns:a16="http://schemas.microsoft.com/office/drawing/2014/main" id="{FABFE72A-4008-42BE-94A5-20FAF5E4CF5A}"/>
              </a:ext>
            </a:extLst>
          </p:cNvPr>
          <p:cNvPicPr>
            <a:picLocks noChangeAspect="1"/>
          </p:cNvPicPr>
          <p:nvPr/>
        </p:nvPicPr>
        <p:blipFill>
          <a:blip r:embed="rId5"/>
          <a:stretch>
            <a:fillRect/>
          </a:stretch>
        </p:blipFill>
        <p:spPr>
          <a:xfrm>
            <a:off x="8399018" y="1966427"/>
            <a:ext cx="1506078" cy="1514758"/>
          </a:xfrm>
          <a:prstGeom prst="rect">
            <a:avLst/>
          </a:prstGeom>
        </p:spPr>
      </p:pic>
      <p:pic>
        <p:nvPicPr>
          <p:cNvPr id="11" name="Picture 10">
            <a:extLst>
              <a:ext uri="{FF2B5EF4-FFF2-40B4-BE49-F238E27FC236}">
                <a16:creationId xmlns:a16="http://schemas.microsoft.com/office/drawing/2014/main" id="{DB90FCA8-7825-4CEA-AF31-D4DB9CC55991}"/>
              </a:ext>
            </a:extLst>
          </p:cNvPr>
          <p:cNvPicPr>
            <a:picLocks noChangeAspect="1"/>
          </p:cNvPicPr>
          <p:nvPr/>
        </p:nvPicPr>
        <p:blipFill>
          <a:blip r:embed="rId6"/>
          <a:stretch>
            <a:fillRect/>
          </a:stretch>
        </p:blipFill>
        <p:spPr>
          <a:xfrm>
            <a:off x="10071127" y="3586703"/>
            <a:ext cx="1508161" cy="1521275"/>
          </a:xfrm>
          <a:prstGeom prst="rect">
            <a:avLst/>
          </a:prstGeom>
        </p:spPr>
      </p:pic>
      <p:pic>
        <p:nvPicPr>
          <p:cNvPr id="12" name="Picture 11">
            <a:extLst>
              <a:ext uri="{FF2B5EF4-FFF2-40B4-BE49-F238E27FC236}">
                <a16:creationId xmlns:a16="http://schemas.microsoft.com/office/drawing/2014/main" id="{7F7BAB72-757E-4CD8-B758-30C172879443}"/>
              </a:ext>
            </a:extLst>
          </p:cNvPr>
          <p:cNvPicPr>
            <a:picLocks noChangeAspect="1"/>
          </p:cNvPicPr>
          <p:nvPr/>
        </p:nvPicPr>
        <p:blipFill>
          <a:blip r:embed="rId7"/>
          <a:stretch>
            <a:fillRect/>
          </a:stretch>
        </p:blipFill>
        <p:spPr>
          <a:xfrm>
            <a:off x="8399019" y="3548973"/>
            <a:ext cx="1547733" cy="1547733"/>
          </a:xfrm>
          <a:prstGeom prst="rect">
            <a:avLst/>
          </a:prstGeom>
        </p:spPr>
      </p:pic>
      <p:pic>
        <p:nvPicPr>
          <p:cNvPr id="13" name="Picture 12">
            <a:extLst>
              <a:ext uri="{FF2B5EF4-FFF2-40B4-BE49-F238E27FC236}">
                <a16:creationId xmlns:a16="http://schemas.microsoft.com/office/drawing/2014/main" id="{5AF03B30-1DA8-4363-A988-FD7F82DA8D28}"/>
              </a:ext>
            </a:extLst>
          </p:cNvPr>
          <p:cNvPicPr>
            <a:picLocks noChangeAspect="1"/>
          </p:cNvPicPr>
          <p:nvPr/>
        </p:nvPicPr>
        <p:blipFill>
          <a:blip r:embed="rId8"/>
          <a:stretch>
            <a:fillRect/>
          </a:stretch>
        </p:blipFill>
        <p:spPr>
          <a:xfrm>
            <a:off x="6782585" y="5194449"/>
            <a:ext cx="1508161" cy="1478447"/>
          </a:xfrm>
          <a:prstGeom prst="rect">
            <a:avLst/>
          </a:prstGeom>
        </p:spPr>
      </p:pic>
      <p:pic>
        <p:nvPicPr>
          <p:cNvPr id="14" name="Picture 13">
            <a:extLst>
              <a:ext uri="{FF2B5EF4-FFF2-40B4-BE49-F238E27FC236}">
                <a16:creationId xmlns:a16="http://schemas.microsoft.com/office/drawing/2014/main" id="{3DCE6D4F-9663-4571-9BE0-70387069EC01}"/>
              </a:ext>
            </a:extLst>
          </p:cNvPr>
          <p:cNvPicPr>
            <a:picLocks noChangeAspect="1"/>
          </p:cNvPicPr>
          <p:nvPr/>
        </p:nvPicPr>
        <p:blipFill>
          <a:blip r:embed="rId9"/>
          <a:stretch>
            <a:fillRect/>
          </a:stretch>
        </p:blipFill>
        <p:spPr>
          <a:xfrm>
            <a:off x="10071127" y="1971200"/>
            <a:ext cx="1487860" cy="1505211"/>
          </a:xfrm>
          <a:prstGeom prst="rect">
            <a:avLst/>
          </a:prstGeom>
        </p:spPr>
      </p:pic>
      <p:pic>
        <p:nvPicPr>
          <p:cNvPr id="15" name="Picture 14">
            <a:extLst>
              <a:ext uri="{FF2B5EF4-FFF2-40B4-BE49-F238E27FC236}">
                <a16:creationId xmlns:a16="http://schemas.microsoft.com/office/drawing/2014/main" id="{F5CCFD63-5E98-4C86-924B-50B6EDBCCA8B}"/>
              </a:ext>
            </a:extLst>
          </p:cNvPr>
          <p:cNvPicPr>
            <a:picLocks noChangeAspect="1"/>
          </p:cNvPicPr>
          <p:nvPr/>
        </p:nvPicPr>
        <p:blipFill>
          <a:blip r:embed="rId10"/>
          <a:stretch>
            <a:fillRect/>
          </a:stretch>
        </p:blipFill>
        <p:spPr>
          <a:xfrm>
            <a:off x="6782585" y="3548973"/>
            <a:ext cx="1508161" cy="1547733"/>
          </a:xfrm>
          <a:prstGeom prst="rect">
            <a:avLst/>
          </a:prstGeom>
        </p:spPr>
      </p:pic>
      <p:pic>
        <p:nvPicPr>
          <p:cNvPr id="16" name="Picture 15">
            <a:extLst>
              <a:ext uri="{FF2B5EF4-FFF2-40B4-BE49-F238E27FC236}">
                <a16:creationId xmlns:a16="http://schemas.microsoft.com/office/drawing/2014/main" id="{63731472-2392-4987-9670-0EE9AB231C51}"/>
              </a:ext>
            </a:extLst>
          </p:cNvPr>
          <p:cNvPicPr>
            <a:picLocks noChangeAspect="1"/>
          </p:cNvPicPr>
          <p:nvPr/>
        </p:nvPicPr>
        <p:blipFill>
          <a:blip r:embed="rId11"/>
          <a:stretch>
            <a:fillRect/>
          </a:stretch>
        </p:blipFill>
        <p:spPr>
          <a:xfrm>
            <a:off x="6786858" y="1966427"/>
            <a:ext cx="1504314" cy="1478447"/>
          </a:xfrm>
          <a:prstGeom prst="rect">
            <a:avLst/>
          </a:prstGeom>
        </p:spPr>
      </p:pic>
      <p:pic>
        <p:nvPicPr>
          <p:cNvPr id="17" name="Picture 16">
            <a:extLst>
              <a:ext uri="{FF2B5EF4-FFF2-40B4-BE49-F238E27FC236}">
                <a16:creationId xmlns:a16="http://schemas.microsoft.com/office/drawing/2014/main" id="{E40F239A-3DCD-492F-9653-46C31D052734}"/>
              </a:ext>
            </a:extLst>
          </p:cNvPr>
          <p:cNvPicPr>
            <a:picLocks noChangeAspect="1"/>
          </p:cNvPicPr>
          <p:nvPr/>
        </p:nvPicPr>
        <p:blipFill>
          <a:blip r:embed="rId12"/>
          <a:stretch>
            <a:fillRect/>
          </a:stretch>
        </p:blipFill>
        <p:spPr>
          <a:xfrm>
            <a:off x="8399018" y="5194449"/>
            <a:ext cx="1506078" cy="1497496"/>
          </a:xfrm>
          <a:prstGeom prst="rect">
            <a:avLst/>
          </a:prstGeom>
        </p:spPr>
      </p:pic>
      <p:pic>
        <p:nvPicPr>
          <p:cNvPr id="18" name="Picture 17" descr="A person wearing a head scarf&#10;&#10;Description automatically generated with medium confidence">
            <a:extLst>
              <a:ext uri="{FF2B5EF4-FFF2-40B4-BE49-F238E27FC236}">
                <a16:creationId xmlns:a16="http://schemas.microsoft.com/office/drawing/2014/main" id="{90036625-8BD7-4AFD-8620-8E775F184532}"/>
              </a:ext>
            </a:extLst>
          </p:cNvPr>
          <p:cNvPicPr>
            <a:picLocks noChangeAspect="1"/>
          </p:cNvPicPr>
          <p:nvPr/>
        </p:nvPicPr>
        <p:blipFill>
          <a:blip r:embed="rId13">
            <a:extLst>
              <a:ext uri="{BEBA8EAE-BF5A-486C-A8C5-ECC9F3942E4B}">
                <a14:imgProps xmlns:a14="http://schemas.microsoft.com/office/drawing/2010/main">
                  <a14:imgLayer r:embed="rId14">
                    <a14:imgEffect>
                      <a14:sharpenSoften amount="42000"/>
                    </a14:imgEffect>
                    <a14:imgEffect>
                      <a14:colorTemperature colorTemp="3165"/>
                    </a14:imgEffect>
                    <a14:imgEffect>
                      <a14:saturation sat="0"/>
                    </a14:imgEffect>
                    <a14:imgEffect>
                      <a14:brightnessContrast bright="9000" contrast="1000"/>
                    </a14:imgEffect>
                  </a14:imgLayer>
                </a14:imgProps>
              </a:ext>
              <a:ext uri="{28A0092B-C50C-407E-A947-70E740481C1C}">
                <a14:useLocalDpi xmlns:a14="http://schemas.microsoft.com/office/drawing/2010/main" val="0"/>
              </a:ext>
            </a:extLst>
          </a:blip>
          <a:stretch>
            <a:fillRect/>
          </a:stretch>
        </p:blipFill>
        <p:spPr>
          <a:xfrm>
            <a:off x="10071127" y="401254"/>
            <a:ext cx="1487860" cy="1505211"/>
          </a:xfrm>
          <a:prstGeom prst="rect">
            <a:avLst/>
          </a:prstGeom>
          <a:ln w="2540">
            <a:noFill/>
          </a:ln>
          <a:effectLst>
            <a:innerShdw blurRad="444500" dist="50800" dir="18900000">
              <a:prstClr val="black">
                <a:alpha val="20000"/>
              </a:prstClr>
            </a:innerShdw>
          </a:effectLst>
        </p:spPr>
      </p:pic>
    </p:spTree>
    <p:extLst>
      <p:ext uri="{BB962C8B-B14F-4D97-AF65-F5344CB8AC3E}">
        <p14:creationId xmlns:p14="http://schemas.microsoft.com/office/powerpoint/2010/main" val="877964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7940BB-FBC4-492E-BD92-3B7B914D0E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E27995-B4B2-4919-95E5-A94B7EFC0D28}"/>
              </a:ext>
            </a:extLst>
          </p:cNvPr>
          <p:cNvSpPr>
            <a:spLocks noGrp="1"/>
          </p:cNvSpPr>
          <p:nvPr>
            <p:ph type="ctrTitle"/>
          </p:nvPr>
        </p:nvSpPr>
        <p:spPr>
          <a:xfrm>
            <a:off x="4853988" y="320041"/>
            <a:ext cx="6707084" cy="3892668"/>
          </a:xfrm>
        </p:spPr>
        <p:txBody>
          <a:bodyPr>
            <a:normAutofit/>
          </a:bodyPr>
          <a:lstStyle/>
          <a:p>
            <a:pPr algn="l"/>
            <a:r>
              <a:rPr lang="en-GB" sz="6600" b="1"/>
              <a:t>Thanks for Listening</a:t>
            </a:r>
          </a:p>
        </p:txBody>
      </p:sp>
      <p:pic>
        <p:nvPicPr>
          <p:cNvPr id="3" name="Picture 2">
            <a:extLst>
              <a:ext uri="{FF2B5EF4-FFF2-40B4-BE49-F238E27FC236}">
                <a16:creationId xmlns:a16="http://schemas.microsoft.com/office/drawing/2014/main" id="{EF77E861-0210-4CE1-8D3C-EA8676AB84A4}"/>
              </a:ext>
            </a:extLst>
          </p:cNvPr>
          <p:cNvPicPr>
            <a:picLocks noChangeAspect="1"/>
          </p:cNvPicPr>
          <p:nvPr/>
        </p:nvPicPr>
        <p:blipFill>
          <a:blip r:embed="rId2"/>
          <a:stretch>
            <a:fillRect/>
          </a:stretch>
        </p:blipFill>
        <p:spPr>
          <a:xfrm>
            <a:off x="320040" y="371090"/>
            <a:ext cx="4087368" cy="5797685"/>
          </a:xfrm>
          <a:prstGeom prst="rect">
            <a:avLst/>
          </a:prstGeom>
        </p:spPr>
      </p:pic>
      <p:sp>
        <p:nvSpPr>
          <p:cNvPr id="5"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53987" y="4409267"/>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1626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59EC0E-85AD-4D92-9C41-232EC3F34A97}"/>
              </a:ext>
            </a:extLst>
          </p:cNvPr>
          <p:cNvSpPr>
            <a:spLocks noGrp="1"/>
          </p:cNvSpPr>
          <p:nvPr>
            <p:ph type="title"/>
          </p:nvPr>
        </p:nvSpPr>
        <p:spPr>
          <a:xfrm>
            <a:off x="640080" y="325369"/>
            <a:ext cx="4368602" cy="1956841"/>
          </a:xfrm>
        </p:spPr>
        <p:txBody>
          <a:bodyPr anchor="b">
            <a:normAutofit/>
          </a:bodyPr>
          <a:lstStyle/>
          <a:p>
            <a:r>
              <a:rPr lang="en-GB" sz="4200"/>
              <a:t>Core29 Challenge – Sustainability Themed</a:t>
            </a:r>
          </a:p>
        </p:txBody>
      </p:sp>
      <p:sp>
        <p:nvSpPr>
          <p:cNvPr id="1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106550D-79C0-4015-9CC5-6A2508A92753}"/>
              </a:ext>
            </a:extLst>
          </p:cNvPr>
          <p:cNvSpPr>
            <a:spLocks noGrp="1"/>
          </p:cNvSpPr>
          <p:nvPr>
            <p:ph idx="1"/>
          </p:nvPr>
        </p:nvSpPr>
        <p:spPr>
          <a:xfrm>
            <a:off x="640080" y="2872899"/>
            <a:ext cx="4243589" cy="3320668"/>
          </a:xfrm>
        </p:spPr>
        <p:txBody>
          <a:bodyPr>
            <a:normAutofit fontScale="92500" lnSpcReduction="20000"/>
          </a:bodyPr>
          <a:lstStyle/>
          <a:p>
            <a:r>
              <a:rPr lang="en-GB" sz="2200" dirty="0"/>
              <a:t>We need to reduce Emissions in our World</a:t>
            </a:r>
          </a:p>
          <a:p>
            <a:r>
              <a:rPr lang="en-GB" sz="2200" dirty="0"/>
              <a:t>Offshore Logistics seeks to achieve Net Zero Goals</a:t>
            </a:r>
          </a:p>
          <a:p>
            <a:endParaRPr lang="en-GB" sz="2200" dirty="0"/>
          </a:p>
          <a:p>
            <a:r>
              <a:rPr lang="en-GB" sz="2200" dirty="0"/>
              <a:t>Reducing Vessel Emissions needs a Data led solution, and brings operational efficiency to existing assets &amp; operations</a:t>
            </a:r>
          </a:p>
          <a:p>
            <a:pPr lvl="1"/>
            <a:endParaRPr lang="en-GB" sz="1800" dirty="0"/>
          </a:p>
          <a:p>
            <a:pPr lvl="1"/>
            <a:r>
              <a:rPr lang="en-GB" sz="1800" dirty="0"/>
              <a:t>Reducing the emissions of all logistics ultimately requires  technologies and innovation - electrification</a:t>
            </a:r>
          </a:p>
          <a:p>
            <a:endParaRPr lang="en-GB" sz="2200" dirty="0"/>
          </a:p>
        </p:txBody>
      </p:sp>
      <p:pic>
        <p:nvPicPr>
          <p:cNvPr id="4" name="Picture 3" descr="A picture containing outdoor, large, plane, truck&#10;&#10;Description automatically generated">
            <a:extLst>
              <a:ext uri="{FF2B5EF4-FFF2-40B4-BE49-F238E27FC236}">
                <a16:creationId xmlns:a16="http://schemas.microsoft.com/office/drawing/2014/main" id="{5C5885A6-B201-4180-A3FF-C8E0D7F119CB}"/>
              </a:ext>
            </a:extLst>
          </p:cNvPr>
          <p:cNvPicPr>
            <a:picLocks noChangeAspect="1"/>
          </p:cNvPicPr>
          <p:nvPr/>
        </p:nvPicPr>
        <p:blipFill rotWithShape="1">
          <a:blip r:embed="rId2">
            <a:extLst>
              <a:ext uri="{28A0092B-C50C-407E-A947-70E740481C1C}">
                <a14:useLocalDpi xmlns:a14="http://schemas.microsoft.com/office/drawing/2010/main" val="0"/>
              </a:ext>
            </a:extLst>
          </a:blip>
          <a:srcRect l="21894" r="21686"/>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9788690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75E75378E0DD445BB5EF2BA3A3C75AF" ma:contentTypeVersion="15" ma:contentTypeDescription="Create a new document." ma:contentTypeScope="" ma:versionID="bb703ab4898a49485e53a82d3a4d6a4c">
  <xsd:schema xmlns:xsd="http://www.w3.org/2001/XMLSchema" xmlns:xs="http://www.w3.org/2001/XMLSchema" xmlns:p="http://schemas.microsoft.com/office/2006/metadata/properties" xmlns:ns3="deca5a3e-e8c9-4928-8f42-92a277ad74c3" xmlns:ns4="b8154228-689a-4984-90b0-2b326ad07f9c" targetNamespace="http://schemas.microsoft.com/office/2006/metadata/properties" ma:root="true" ma:fieldsID="f3f4da3aea13eb75715d45e975247c4a" ns3:_="" ns4:_="">
    <xsd:import namespace="deca5a3e-e8c9-4928-8f42-92a277ad74c3"/>
    <xsd:import namespace="b8154228-689a-4984-90b0-2b326ad07f9c"/>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3:MediaLengthInSeconds" minOccurs="0"/>
                <xsd:element ref="ns4:SharedWithUsers" minOccurs="0"/>
                <xsd:element ref="ns4:SharedWithDetails" minOccurs="0"/>
                <xsd:element ref="ns4:SharingHintHash" minOccurs="0"/>
                <xsd:element ref="ns3:MediaServiceAutoKeyPoints" minOccurs="0"/>
                <xsd:element ref="ns3:MediaServiceKeyPoint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ca5a3e-e8c9-4928-8f42-92a277ad74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8154228-689a-4984-90b0-2b326ad07f9c"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deca5a3e-e8c9-4928-8f42-92a277ad74c3" xsi:nil="true"/>
  </documentManagement>
</p:properties>
</file>

<file path=customXml/itemProps1.xml><?xml version="1.0" encoding="utf-8"?>
<ds:datastoreItem xmlns:ds="http://schemas.openxmlformats.org/officeDocument/2006/customXml" ds:itemID="{FF3D2FE1-3683-4C1E-AC87-0FF3557B6D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eca5a3e-e8c9-4928-8f42-92a277ad74c3"/>
    <ds:schemaRef ds:uri="b8154228-689a-4984-90b0-2b326ad07f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CB7B040-B591-4C0D-8C3B-33934CAD2776}">
  <ds:schemaRefs>
    <ds:schemaRef ds:uri="http://schemas.microsoft.com/sharepoint/v3/contenttype/forms"/>
  </ds:schemaRefs>
</ds:datastoreItem>
</file>

<file path=customXml/itemProps3.xml><?xml version="1.0" encoding="utf-8"?>
<ds:datastoreItem xmlns:ds="http://schemas.openxmlformats.org/officeDocument/2006/customXml" ds:itemID="{759C4DA1-573E-4C80-9071-6EBAACEB0EEA}">
  <ds:schemaRefs>
    <ds:schemaRef ds:uri="b8154228-689a-4984-90b0-2b326ad07f9c"/>
    <ds:schemaRef ds:uri="http://www.w3.org/XML/1998/namespace"/>
    <ds:schemaRef ds:uri="http://purl.org/dc/elements/1.1/"/>
    <ds:schemaRef ds:uri="http://schemas.microsoft.com/office/2006/documentManagement/types"/>
    <ds:schemaRef ds:uri="http://schemas.microsoft.com/office/infopath/2007/PartnerControls"/>
    <ds:schemaRef ds:uri="deca5a3e-e8c9-4928-8f42-92a277ad74c3"/>
    <ds:schemaRef ds:uri="http://schemas.microsoft.com/office/2006/metadata/properties"/>
    <ds:schemaRef ds:uri="http://schemas.openxmlformats.org/package/2006/metadata/core-propertie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3381</TotalTime>
  <Words>671</Words>
  <Application>Microsoft Office PowerPoint</Application>
  <PresentationFormat>Widescreen</PresentationFormat>
  <Paragraphs>81</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Hello</vt:lpstr>
      <vt:lpstr>PowerPoint Presentation</vt:lpstr>
      <vt:lpstr>PowerPoint Presentation</vt:lpstr>
      <vt:lpstr>PowerPoint Presentation</vt:lpstr>
      <vt:lpstr>PowerPoint Presentation</vt:lpstr>
      <vt:lpstr>Where do we work</vt:lpstr>
      <vt:lpstr>What matters to us.</vt:lpstr>
      <vt:lpstr>Thanks for Listening</vt:lpstr>
      <vt:lpstr>Core29 Challenge – Sustainability Themed</vt:lpstr>
      <vt:lpstr>Vessel Emissions Calculator – The Scenario</vt:lpstr>
      <vt:lpstr>Vessel Emissions Calculator – The Variables</vt:lpstr>
      <vt:lpstr>Vessel Emissions Calculator – The Goal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dc:title>
  <dc:creator>Jaye Deighton</dc:creator>
  <cp:lastModifiedBy>Alan Dick</cp:lastModifiedBy>
  <cp:revision>7</cp:revision>
  <cp:lastPrinted>2023-02-24T10:37:22Z</cp:lastPrinted>
  <dcterms:created xsi:type="dcterms:W3CDTF">2020-02-18T11:15:00Z</dcterms:created>
  <dcterms:modified xsi:type="dcterms:W3CDTF">2023-02-25T08:29:35Z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0x010100775E75378E0DD445BB5EF2BA3A3C75AF</vt:lpwstr>
  </property>
</Properties>
</file>

<file path=docProps/thumbnail.jpeg>
</file>